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96" r:id="rId2"/>
    <p:sldId id="283" r:id="rId3"/>
    <p:sldId id="290" r:id="rId4"/>
    <p:sldId id="281" r:id="rId5"/>
    <p:sldId id="297" r:id="rId6"/>
    <p:sldId id="330" r:id="rId7"/>
    <p:sldId id="486" r:id="rId8"/>
    <p:sldId id="288" r:id="rId9"/>
    <p:sldId id="490" r:id="rId10"/>
    <p:sldId id="501" r:id="rId11"/>
    <p:sldId id="455" r:id="rId12"/>
    <p:sldId id="305" r:id="rId13"/>
    <p:sldId id="474" r:id="rId14"/>
    <p:sldId id="406" r:id="rId15"/>
    <p:sldId id="408" r:id="rId16"/>
    <p:sldId id="407" r:id="rId17"/>
    <p:sldId id="409" r:id="rId18"/>
    <p:sldId id="445" r:id="rId19"/>
    <p:sldId id="410" r:id="rId20"/>
    <p:sldId id="411" r:id="rId21"/>
    <p:sldId id="446" r:id="rId22"/>
    <p:sldId id="468" r:id="rId23"/>
    <p:sldId id="413" r:id="rId24"/>
    <p:sldId id="415" r:id="rId25"/>
    <p:sldId id="414" r:id="rId26"/>
    <p:sldId id="491" r:id="rId27"/>
    <p:sldId id="492" r:id="rId28"/>
    <p:sldId id="493" r:id="rId29"/>
    <p:sldId id="495" r:id="rId30"/>
    <p:sldId id="497" r:id="rId31"/>
    <p:sldId id="498" r:id="rId32"/>
    <p:sldId id="499" r:id="rId33"/>
    <p:sldId id="500" r:id="rId34"/>
    <p:sldId id="494" r:id="rId35"/>
    <p:sldId id="442" r:id="rId36"/>
    <p:sldId id="447" r:id="rId37"/>
    <p:sldId id="448" r:id="rId38"/>
    <p:sldId id="418" r:id="rId39"/>
    <p:sldId id="419" r:id="rId40"/>
    <p:sldId id="421" r:id="rId41"/>
    <p:sldId id="420" r:id="rId42"/>
    <p:sldId id="422" r:id="rId43"/>
    <p:sldId id="423" r:id="rId44"/>
    <p:sldId id="428" r:id="rId45"/>
    <p:sldId id="429" r:id="rId46"/>
    <p:sldId id="464" r:id="rId47"/>
    <p:sldId id="424" r:id="rId48"/>
    <p:sldId id="425" r:id="rId49"/>
    <p:sldId id="450" r:id="rId50"/>
    <p:sldId id="430" r:id="rId51"/>
    <p:sldId id="507" r:id="rId52"/>
    <p:sldId id="488" r:id="rId53"/>
    <p:sldId id="489" r:id="rId54"/>
    <p:sldId id="289" r:id="rId55"/>
    <p:sldId id="322" r:id="rId56"/>
    <p:sldId id="276" r:id="rId57"/>
    <p:sldId id="476" r:id="rId58"/>
    <p:sldId id="479" r:id="rId59"/>
    <p:sldId id="478" r:id="rId60"/>
    <p:sldId id="480" r:id="rId61"/>
    <p:sldId id="427" r:id="rId62"/>
    <p:sldId id="483" r:id="rId63"/>
    <p:sldId id="431" r:id="rId64"/>
    <p:sldId id="502" r:id="rId65"/>
    <p:sldId id="481" r:id="rId66"/>
    <p:sldId id="505" r:id="rId67"/>
    <p:sldId id="506" r:id="rId68"/>
    <p:sldId id="484" r:id="rId69"/>
    <p:sldId id="510" r:id="rId70"/>
    <p:sldId id="298" r:id="rId71"/>
    <p:sldId id="511" r:id="rId72"/>
    <p:sldId id="469" r:id="rId7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B7FAC"/>
    <a:srgbClr val="E3574C"/>
    <a:srgbClr val="008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9"/>
    <p:restoredTop sz="79421"/>
  </p:normalViewPr>
  <p:slideViewPr>
    <p:cSldViewPr snapToGrid="0" snapToObjects="1">
      <p:cViewPr varScale="1">
        <p:scale>
          <a:sx n="129" d="100"/>
          <a:sy n="129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40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C85B3-1E70-2445-B743-81EFAB82DF2E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66A2D-ED18-D246-8E44-31D3028007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27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16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8280A-03B7-44B4-8464-F33C1AADE54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792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8280A-03B7-44B4-8464-F33C1AADE5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532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36069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539419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37771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887211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365921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996380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070777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39774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buFontTx/>
              <a:buNone/>
            </a:pPr>
            <a:endParaRPr lang="fr-FR" sz="1000" dirty="0"/>
          </a:p>
          <a:p>
            <a:pPr marL="228600" indent="0">
              <a:buFontTx/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777515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786514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711854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866820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175054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825002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853402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975972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926972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600097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86683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>
              <a:buFontTx/>
              <a:buNone/>
            </a:pPr>
            <a:endParaRPr lang="fr-FR" sz="1000" dirty="0"/>
          </a:p>
          <a:p>
            <a:pPr marL="228600" indent="0">
              <a:buFontTx/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24863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873506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135089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798466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6919891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99932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37055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6790276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579005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060610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365360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1745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737019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403156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3550380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649420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3919176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0573552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245481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4296238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317105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3785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AutoNum type="arabicPeriod"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6073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0548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7690010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3222534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6886951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4332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0462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Shape 8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696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2328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579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38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4722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5092829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1336467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4087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3" name="Shape 8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3581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8672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3021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7047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9919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4252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43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1021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AutoNum type="arabicPeriod"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2756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1000"/>
              <a:buFont typeface="Calibri"/>
              <a:buAutoNum type="arabicPeriod"/>
            </a:pPr>
            <a:endParaRPr sz="1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1729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378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155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51397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E4E1D-0BD1-604D-8E06-F9B7ACB8D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35E231-D379-DB49-9542-919B905EF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C890C8-0FCF-AD42-A2E9-F19265F1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9ADC67-50F3-C644-AD33-FE5D5768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E810D-7622-F54E-B10B-22DBD718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58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9F18A4-4A73-1744-AC5E-969152D5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D3E426-8B99-4440-8A37-C0CC8E784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AC801-E1FB-2048-B2AC-CF910C1B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F5F806-FDB6-C043-ADD4-1F03D023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844944-B3AF-CB4A-AD29-25BF594F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2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4B3EA2-1841-954C-8EC4-2D6413AFA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EF2FC9-3775-834F-8A6C-0A18ACA02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8FB2E0-7090-8743-94C0-1B47168E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8B9CE-A1AC-7947-8193-47C242D9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1E83BA-BE52-D64C-9D86-28D44D86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5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de couverture" type="tx">
  <p:cSld name="Page de couvertur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-1" y="1785"/>
            <a:ext cx="12192000" cy="685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41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790700" y="1044101"/>
            <a:ext cx="8610601" cy="49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961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lide">
  <p:cSld name="Titr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45892" y="6251846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idx="2"/>
          </p:nvPr>
        </p:nvSpPr>
        <p:spPr>
          <a:xfrm>
            <a:off x="6096000" y="1570276"/>
            <a:ext cx="2954295" cy="371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13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445892" y="6247492"/>
            <a:ext cx="268570" cy="2450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7574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5548D-E559-964C-979B-287E2A45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CAB675-4D1C-8244-AFB8-1C6E8F524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993781-3B1D-3542-BC6C-49FBA661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09F012-17EF-DA48-BFB2-2CA2568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B71970-0609-9749-A63C-078A158F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47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88D75-5E1D-114F-9678-97856F77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9E9488-8096-644F-915C-D3BBA8A32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5C1BF9-1B92-714A-B027-1B240F7D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895A2-7F80-0544-A642-CFCBACAE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2ABAB-947F-7442-807D-10CB31A5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5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C1510-1F4C-574D-8EFD-B0428C85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71EF89-6DFC-ED4D-86DA-B347805B4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48D900-A034-FE40-B3EB-3AF0852D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EFDE7-32FF-854C-9D47-86C181A0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D14439-455F-7C4E-B32D-AA3E7899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35B69-2594-D040-BD12-961D109C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93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71917F-226E-3548-8544-737F642F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62593D-647B-E34E-94EE-A1FB299D7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9CF599-2C48-7D42-8F0A-8B187DE27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81196C-37AD-454C-80DA-B15703069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D9F4BE6-6536-B946-B3FD-C4B75F5B4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0487F8-1C7D-EC4C-96D4-BE07F004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04B720-9609-A346-ACEC-240CFC11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C3BFF4-0FC1-A24E-AAA1-7A97FF7E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77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7DB63-6CC2-714C-AC41-B1EA4E1A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9E8DC9-B8C4-6144-86B3-A0922BC5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8F08D1-B4B3-424E-8A19-9C823E9B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61D414-F35E-D241-8944-97D5FE6F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31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D7F1DF-B3F7-9A4C-93D5-399E2DB5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75D4F6-7AF6-0E4C-84C8-A2F19159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D1D570-E2F3-2544-8F92-AB56ED39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55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813A2-6E69-7647-B82E-0263A405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FCF04E-25D5-284A-84F5-0CEB2528B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D93D4D-25B4-8A4D-A98C-36683D5F0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FD4034-B7FE-8942-832D-650C785B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79CE3A-49F6-9344-8FEB-6966B80A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D635B5-F6ED-7641-8064-6E9D0954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54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1C552-37A2-E24D-AEA0-70F89510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541F9D-924C-E84A-BB45-C678CC84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5E6736-7438-5446-A65F-45633F7BE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4E52E9-E37E-E849-AE18-10BEA88E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03D793-0912-7F4B-A9D3-B8AB9406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9DE8A-FD59-C64F-BFFC-2E166642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15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C79B4A-C2A1-834B-AB50-A956E892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803BA-3850-844B-B377-6F82FB0DD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C61C8-B32A-C347-9870-07E522A8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C7E38-82D0-9C4A-A353-568DF97FFC0D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25807B-9AA5-6E4C-9143-932FBA30C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5D628E-F44B-C242-A2BC-DC8B65F43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1B965-DF28-E342-BD43-3729F87A1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86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theofidry/awesome-mutation-testing" TargetMode="Externa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iel, extérieur, regardant&#10;&#10;&#10;&#10;Description générée automatiquement">
            <a:extLst>
              <a:ext uri="{FF2B5EF4-FFF2-40B4-BE49-F238E27FC236}">
                <a16:creationId xmlns:a16="http://schemas.microsoft.com/office/drawing/2014/main" id="{2B6B5CEA-5E1B-FB4C-B26A-6D219EB4A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828" y="0"/>
            <a:ext cx="9123243" cy="6842432"/>
          </a:xfrm>
          <a:prstGeom prst="rect">
            <a:avLst/>
          </a:prstGeom>
        </p:spPr>
      </p:pic>
      <p:sp>
        <p:nvSpPr>
          <p:cNvPr id="685" name="Shape 685"/>
          <p:cNvSpPr/>
          <p:nvPr/>
        </p:nvSpPr>
        <p:spPr>
          <a:xfrm>
            <a:off x="1348382" y="1877646"/>
            <a:ext cx="9480133" cy="219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FFFFF"/>
              </a:buClr>
              <a:buSzPts val="2500"/>
            </a:pPr>
            <a:r>
              <a:rPr lang="fr-FR" sz="4800" b="1" dirty="0">
                <a:solidFill>
                  <a:schemeClr val="bg1"/>
                </a:solidFill>
                <a:latin typeface="Titillium Regular Upright" pitchFamily="2" charset="77"/>
              </a:rPr>
              <a:t>Tu ne sais rien de la qualité logicielle, </a:t>
            </a:r>
            <a:r>
              <a:rPr lang="fr-FR" sz="4800" b="1" dirty="0" err="1">
                <a:solidFill>
                  <a:schemeClr val="bg1"/>
                </a:solidFill>
                <a:latin typeface="Titillium Regular Upright" pitchFamily="2" charset="77"/>
              </a:rPr>
              <a:t>JonSnow</a:t>
            </a:r>
            <a:r>
              <a:rPr lang="fr-FR" sz="4800" b="1" dirty="0">
                <a:solidFill>
                  <a:schemeClr val="bg1"/>
                </a:solidFill>
                <a:latin typeface="Titillium Regular Upright" pitchFamily="2" charset="77"/>
              </a:rPr>
              <a:t>, DSI à </a:t>
            </a:r>
            <a:r>
              <a:rPr lang="fr-FR" sz="4800" b="1" dirty="0" err="1">
                <a:solidFill>
                  <a:schemeClr val="bg1"/>
                </a:solidFill>
                <a:latin typeface="Titillium Regular Upright" pitchFamily="2" charset="77"/>
              </a:rPr>
              <a:t>MarcheurBlancConsulting</a:t>
            </a:r>
            <a:endParaRPr lang="fr-FR" sz="4800" b="1" dirty="0">
              <a:solidFill>
                <a:schemeClr val="bg1"/>
              </a:solidFill>
              <a:latin typeface="Titillium Regular Upr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50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terrain, extérieur&#10;&#10;&#10;&#10;Description générée automatiquement">
            <a:extLst>
              <a:ext uri="{FF2B5EF4-FFF2-40B4-BE49-F238E27FC236}">
                <a16:creationId xmlns:a16="http://schemas.microsoft.com/office/drawing/2014/main" id="{8FCF8701-7555-1E44-9BBF-06EEAE99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6" y="154459"/>
            <a:ext cx="8732108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Oren Lyons&quot;">
            <a:extLst>
              <a:ext uri="{FF2B5EF4-FFF2-40B4-BE49-F238E27FC236}">
                <a16:creationId xmlns:a16="http://schemas.microsoft.com/office/drawing/2014/main" id="{59DD8BC6-1183-47C2-9044-1ABABEF7B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68350" cy="75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3A7BDA8-E6DE-4D12-9D98-10CA908ACB8E}"/>
              </a:ext>
            </a:extLst>
          </p:cNvPr>
          <p:cNvSpPr txBox="1"/>
          <p:nvPr/>
        </p:nvSpPr>
        <p:spPr>
          <a:xfrm>
            <a:off x="1919817" y="3577167"/>
            <a:ext cx="39560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Bahnschrift Light Condensed" panose="020B0502040204020203" pitchFamily="34" charset="0"/>
              </a:rPr>
              <a:t>“In our every deliberation, we must consider the impact of our decisions on the next seven generations”</a:t>
            </a:r>
          </a:p>
          <a:p>
            <a:endParaRPr lang="en-US" sz="2800" dirty="0">
              <a:solidFill>
                <a:schemeClr val="bg2">
                  <a:lumMod val="90000"/>
                </a:schemeClr>
              </a:solidFill>
              <a:latin typeface="Bahnschrift Light Condensed" panose="020B0502040204020203" pitchFamily="34" charset="0"/>
            </a:endParaRPr>
          </a:p>
          <a:p>
            <a:r>
              <a:rPr lang="fr-FR" sz="1400" i="1" dirty="0" err="1">
                <a:solidFill>
                  <a:schemeClr val="bg2">
                    <a:lumMod val="90000"/>
                  </a:schemeClr>
                </a:solidFill>
                <a:latin typeface="Bahnschrift Light Condensed" panose="020B0502040204020203" pitchFamily="34" charset="0"/>
              </a:rPr>
              <a:t>Oren</a:t>
            </a:r>
            <a:r>
              <a:rPr lang="fr-FR" sz="1400" i="1" dirty="0">
                <a:solidFill>
                  <a:schemeClr val="bg2">
                    <a:lumMod val="90000"/>
                  </a:schemeClr>
                </a:solidFill>
                <a:latin typeface="Bahnschrift Light Condensed" panose="020B0502040204020203" pitchFamily="34" charset="0"/>
              </a:rPr>
              <a:t> Lyons – Iroquois Onondaga – années 1980</a:t>
            </a:r>
            <a:endParaRPr lang="fr-FR" sz="4000" i="1" dirty="0">
              <a:solidFill>
                <a:schemeClr val="bg2">
                  <a:lumMod val="90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8A4618-E79D-4A7D-A2D1-10A4228A19E6}"/>
              </a:ext>
            </a:extLst>
          </p:cNvPr>
          <p:cNvSpPr txBox="1"/>
          <p:nvPr/>
        </p:nvSpPr>
        <p:spPr>
          <a:xfrm>
            <a:off x="2065867" y="546513"/>
            <a:ext cx="513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Maintenir un code propre et compréhensible pour le futur</a:t>
            </a:r>
          </a:p>
        </p:txBody>
      </p:sp>
    </p:spTree>
    <p:extLst>
      <p:ext uri="{BB962C8B-B14F-4D97-AF65-F5344CB8AC3E}">
        <p14:creationId xmlns:p14="http://schemas.microsoft.com/office/powerpoint/2010/main" val="162788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8E898A-8592-C245-93FC-3721D253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23" y="2482277"/>
            <a:ext cx="1893446" cy="18934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A9538B-DC19-3D40-9D42-405A6EC96888}"/>
              </a:ext>
            </a:extLst>
          </p:cNvPr>
          <p:cNvSpPr txBox="1"/>
          <p:nvPr/>
        </p:nvSpPr>
        <p:spPr>
          <a:xfrm>
            <a:off x="1430484" y="4836111"/>
            <a:ext cx="224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Architecture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0ABFD0-387C-AC49-A472-907CCD78C1CE}"/>
              </a:ext>
            </a:extLst>
          </p:cNvPr>
          <p:cNvSpPr txBox="1"/>
          <p:nvPr/>
        </p:nvSpPr>
        <p:spPr>
          <a:xfrm>
            <a:off x="5592988" y="4825079"/>
            <a:ext cx="1005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Tests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A9B2C6-CE7F-454F-8500-4FC86193C0DB}"/>
              </a:ext>
            </a:extLst>
          </p:cNvPr>
          <p:cNvSpPr txBox="1"/>
          <p:nvPr/>
        </p:nvSpPr>
        <p:spPr>
          <a:xfrm>
            <a:off x="8513550" y="4836111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Clean Code</a:t>
            </a:r>
          </a:p>
        </p:txBody>
      </p:sp>
      <p:pic>
        <p:nvPicPr>
          <p:cNvPr id="6" name="Image 5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667F8BE0-AEB1-CD47-85E5-C58EA541B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54" y="2482276"/>
            <a:ext cx="1893447" cy="18934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5942-A404-1D4D-AF8E-7D09EE81C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20" y="2482276"/>
            <a:ext cx="1893448" cy="1893448"/>
          </a:xfrm>
          <a:prstGeom prst="rect">
            <a:avLst/>
          </a:prstGeom>
        </p:spPr>
      </p:pic>
      <p:sp>
        <p:nvSpPr>
          <p:cNvPr id="18" name="Shape 701">
            <a:extLst>
              <a:ext uri="{FF2B5EF4-FFF2-40B4-BE49-F238E27FC236}">
                <a16:creationId xmlns:a16="http://schemas.microsoft.com/office/drawing/2014/main" id="{5796C40E-50B9-8C4B-97A6-96F50BF11BA1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4856071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Qualité logicielle ?</a:t>
            </a:r>
          </a:p>
        </p:txBody>
      </p:sp>
      <p:cxnSp>
        <p:nvCxnSpPr>
          <p:cNvPr id="19" name="Shape 702">
            <a:extLst>
              <a:ext uri="{FF2B5EF4-FFF2-40B4-BE49-F238E27FC236}">
                <a16:creationId xmlns:a16="http://schemas.microsoft.com/office/drawing/2014/main" id="{28EB3011-BD99-AF40-8567-AAD86433C159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8437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&#10;&#10;&#10;&#10;Description générée automatiquement">
            <a:extLst>
              <a:ext uri="{FF2B5EF4-FFF2-40B4-BE49-F238E27FC236}">
                <a16:creationId xmlns:a16="http://schemas.microsoft.com/office/drawing/2014/main" id="{44D81E0F-F7AB-1B4A-853F-6204B0DF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24"/>
            <a:ext cx="12228289" cy="66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5DE6E9-B4F6-C34A-8439-A71C6253C815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8E898A-8592-C245-93FC-3721D253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A9538B-DC19-3D40-9D42-405A6EC96888}"/>
              </a:ext>
            </a:extLst>
          </p:cNvPr>
          <p:cNvSpPr txBox="1"/>
          <p:nvPr/>
        </p:nvSpPr>
        <p:spPr>
          <a:xfrm>
            <a:off x="383239" y="3850604"/>
            <a:ext cx="1479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Architecture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8BC2B0-CD5C-C044-BB78-8CC902294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56" y="143107"/>
            <a:ext cx="5714596" cy="65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14">
            <a:extLst>
              <a:ext uri="{FF2B5EF4-FFF2-40B4-BE49-F238E27FC236}">
                <a16:creationId xmlns:a16="http://schemas.microsoft.com/office/drawing/2014/main" id="{C674BED3-9A0F-6E45-B0E3-438B4AD68E7E}"/>
              </a:ext>
            </a:extLst>
          </p:cNvPr>
          <p:cNvSpPr txBox="1"/>
          <p:nvPr/>
        </p:nvSpPr>
        <p:spPr>
          <a:xfrm>
            <a:off x="2629289" y="1811508"/>
            <a:ext cx="6957408" cy="337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dirty="0"/>
              <a:t>Pair </a:t>
            </a:r>
            <a:r>
              <a:rPr lang="fr-FR" sz="2400" dirty="0" err="1"/>
              <a:t>programming</a:t>
            </a:r>
            <a:endParaRPr sz="2400" dirty="0"/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dirty="0"/>
              <a:t>Code </a:t>
            </a:r>
            <a:r>
              <a:rPr lang="fr-FR" sz="2400" dirty="0" err="1"/>
              <a:t>review</a:t>
            </a:r>
            <a:r>
              <a:rPr lang="fr-FR" sz="2400" dirty="0"/>
              <a:t> / Conception </a:t>
            </a:r>
            <a:r>
              <a:rPr lang="fr-FR" sz="2400" dirty="0" err="1"/>
              <a:t>review</a:t>
            </a:r>
            <a:endParaRPr sz="2400" dirty="0"/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dirty="0" err="1"/>
              <a:t>Coding</a:t>
            </a:r>
            <a:r>
              <a:rPr lang="fr-FR" sz="2400" dirty="0"/>
              <a:t> dojo</a:t>
            </a:r>
            <a:endParaRPr sz="2400" dirty="0"/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dirty="0"/>
              <a:t>Lecture</a:t>
            </a:r>
            <a:endParaRPr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2A819-D2B4-C642-807A-F0B7E8327AAC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AF6ABF-1EE5-3848-BE93-1C382DCB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829ED7-BDC3-E044-9BA5-AD816814895A}"/>
              </a:ext>
            </a:extLst>
          </p:cNvPr>
          <p:cNvSpPr txBox="1"/>
          <p:nvPr/>
        </p:nvSpPr>
        <p:spPr>
          <a:xfrm>
            <a:off x="383239" y="3850604"/>
            <a:ext cx="1479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32713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9C0E8E-51DC-3044-8EC5-26AFF698184D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667F8BE0-AEB1-CD47-85E5-C58EA541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&#10;&#10;&#10;&#10;Description générée automatiquement">
            <a:extLst>
              <a:ext uri="{FF2B5EF4-FFF2-40B4-BE49-F238E27FC236}">
                <a16:creationId xmlns:a16="http://schemas.microsoft.com/office/drawing/2014/main" id="{9D427087-F7DE-8E4E-9691-0F7EB0FB74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66"/>
          <a:stretch/>
        </p:blipFill>
        <p:spPr>
          <a:xfrm>
            <a:off x="4742846" y="76345"/>
            <a:ext cx="5782241" cy="670530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92DAB97-E003-6540-A957-82E2B139863E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6425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68B86F-A8EE-2144-AE73-4FEE72C76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60" y="708849"/>
            <a:ext cx="8311865" cy="5097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D6649-7BAF-4546-A4DE-3837EE0591F7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101B0BC2-CCDB-6648-899B-7FBCACFF4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24F15FD-6744-1E42-92E5-7B93E4B3F2FA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603023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D6649-7BAF-4546-A4DE-3837EE0591F7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101B0BC2-CCDB-6648-899B-7FBCACFF4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24F15FD-6744-1E42-92E5-7B93E4B3F2FA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pic>
        <p:nvPicPr>
          <p:cNvPr id="3" name="Image 2" descr="Une image contenant salle de bain, intérieur, mur, toilette&#10;&#10;&#10;&#10;Description générée automatiquement">
            <a:extLst>
              <a:ext uri="{FF2B5EF4-FFF2-40B4-BE49-F238E27FC236}">
                <a16:creationId xmlns:a16="http://schemas.microsoft.com/office/drawing/2014/main" id="{1A8B06C9-79C6-BB41-AE0E-E742E7D78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43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4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RÃ©sultat de recherche d'images pour &quot;negative correlation&quot;">
            <a:extLst>
              <a:ext uri="{FF2B5EF4-FFF2-40B4-BE49-F238E27FC236}">
                <a16:creationId xmlns:a16="http://schemas.microsoft.com/office/drawing/2014/main" id="{5D1E86E6-2F4D-8044-B348-7CFF5064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37" y="946043"/>
            <a:ext cx="5953625" cy="45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BDF89C-273A-0D4E-BCF0-B6A9CC74CCBB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E28E7BC3-7B4A-F54E-8B91-164B699F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9192B40-6183-4746-ADD4-54486168C01A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B046FA-8B81-5747-BCA6-D02EB7BCA1C5}"/>
              </a:ext>
            </a:extLst>
          </p:cNvPr>
          <p:cNvSpPr txBox="1"/>
          <p:nvPr/>
        </p:nvSpPr>
        <p:spPr>
          <a:xfrm>
            <a:off x="9018772" y="5621884"/>
            <a:ext cx="64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EFF71A-BC47-3A4A-A861-CE54E1DDC623}"/>
              </a:ext>
            </a:extLst>
          </p:cNvPr>
          <p:cNvSpPr txBox="1"/>
          <p:nvPr/>
        </p:nvSpPr>
        <p:spPr>
          <a:xfrm>
            <a:off x="2913706" y="1253861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426704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/>
          <p:cNvSpPr txBox="1"/>
          <p:nvPr/>
        </p:nvSpPr>
        <p:spPr>
          <a:xfrm>
            <a:off x="594015" y="810076"/>
            <a:ext cx="274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677E9D"/>
                </a:solidFill>
              </a:rPr>
              <a:t>Arthur Magne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655805" y="3296831"/>
            <a:ext cx="348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CTO &amp; Co-fondateur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45" y="2828604"/>
            <a:ext cx="4036751" cy="1459673"/>
          </a:xfrm>
          <a:prstGeom prst="rect">
            <a:avLst/>
          </a:prstGeom>
        </p:spPr>
      </p:pic>
      <p:cxnSp>
        <p:nvCxnSpPr>
          <p:cNvPr id="9" name="Shape 702"/>
          <p:cNvCxnSpPr/>
          <p:nvPr/>
        </p:nvCxnSpPr>
        <p:spPr>
          <a:xfrm>
            <a:off x="736158" y="1663408"/>
            <a:ext cx="919647" cy="0"/>
          </a:xfrm>
          <a:prstGeom prst="straightConnector1">
            <a:avLst/>
          </a:prstGeom>
          <a:noFill/>
          <a:ln w="76200" cap="flat" cmpd="sng">
            <a:solidFill>
              <a:srgbClr val="677E9D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" name="ZoneTexte 4"/>
          <p:cNvSpPr txBox="1"/>
          <p:nvPr/>
        </p:nvSpPr>
        <p:spPr>
          <a:xfrm>
            <a:off x="5405477" y="3204498"/>
            <a:ext cx="95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677E9D"/>
                </a:solidFill>
              </a:rPr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1148974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ACDCDE-C7A7-4449-B431-92A128129B5E}"/>
              </a:ext>
            </a:extLst>
          </p:cNvPr>
          <p:cNvSpPr txBox="1"/>
          <p:nvPr/>
        </p:nvSpPr>
        <p:spPr>
          <a:xfrm>
            <a:off x="2584415" y="262452"/>
            <a:ext cx="231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coverage</a:t>
            </a:r>
            <a:endParaRPr lang="fr-FR" sz="2800" dirty="0"/>
          </a:p>
        </p:txBody>
      </p:sp>
      <p:pic>
        <p:nvPicPr>
          <p:cNvPr id="4" name="Image 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7DEC3B58-3B0C-3446-8991-234485E5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8" y="1375655"/>
            <a:ext cx="6414035" cy="5044047"/>
          </a:xfrm>
          <a:prstGeom prst="rect">
            <a:avLst/>
          </a:prstGeom>
        </p:spPr>
      </p:pic>
      <p:cxnSp>
        <p:nvCxnSpPr>
          <p:cNvPr id="15" name="Shape 899">
            <a:extLst>
              <a:ext uri="{FF2B5EF4-FFF2-40B4-BE49-F238E27FC236}">
                <a16:creationId xmlns:a16="http://schemas.microsoft.com/office/drawing/2014/main" id="{C9EC119B-7D5F-4F4B-9683-34780BF82B78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8489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ACDCDE-C7A7-4449-B431-92A128129B5E}"/>
              </a:ext>
            </a:extLst>
          </p:cNvPr>
          <p:cNvSpPr txBox="1"/>
          <p:nvPr/>
        </p:nvSpPr>
        <p:spPr>
          <a:xfrm>
            <a:off x="2584415" y="262452"/>
            <a:ext cx="231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coverage</a:t>
            </a:r>
            <a:endParaRPr lang="fr-FR" sz="2800" dirty="0"/>
          </a:p>
        </p:txBody>
      </p:sp>
      <p:cxnSp>
        <p:nvCxnSpPr>
          <p:cNvPr id="15" name="Shape 899">
            <a:extLst>
              <a:ext uri="{FF2B5EF4-FFF2-40B4-BE49-F238E27FC236}">
                <a16:creationId xmlns:a16="http://schemas.microsoft.com/office/drawing/2014/main" id="{C9EC119B-7D5F-4F4B-9683-34780BF82B78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AE6A45B-AEE6-F240-9843-EE97AFD7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629" y="1266776"/>
            <a:ext cx="6593941" cy="49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ACDCDE-C7A7-4449-B431-92A128129B5E}"/>
              </a:ext>
            </a:extLst>
          </p:cNvPr>
          <p:cNvSpPr txBox="1"/>
          <p:nvPr/>
        </p:nvSpPr>
        <p:spPr>
          <a:xfrm>
            <a:off x="2584415" y="262452"/>
            <a:ext cx="231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coverage</a:t>
            </a:r>
            <a:endParaRPr lang="fr-FR" sz="2800" dirty="0"/>
          </a:p>
        </p:txBody>
      </p:sp>
      <p:cxnSp>
        <p:nvCxnSpPr>
          <p:cNvPr id="15" name="Shape 899">
            <a:extLst>
              <a:ext uri="{FF2B5EF4-FFF2-40B4-BE49-F238E27FC236}">
                <a16:creationId xmlns:a16="http://schemas.microsoft.com/office/drawing/2014/main" id="{C9EC119B-7D5F-4F4B-9683-34780BF82B78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" name="Image 3" descr="Une image contenant personne, intérieur, homme, signe&#10;&#10;&#10;&#10;Description générée automatiquement">
            <a:extLst>
              <a:ext uri="{FF2B5EF4-FFF2-40B4-BE49-F238E27FC236}">
                <a16:creationId xmlns:a16="http://schemas.microsoft.com/office/drawing/2014/main" id="{4FAD1847-762B-6144-A8BD-F977DD2CD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963" y="1416621"/>
            <a:ext cx="6663028" cy="48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3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pic>
        <p:nvPicPr>
          <p:cNvPr id="16" name="Image 15" descr="Une image contenant hache&#10;&#10;&#10;&#10;Description générée automatiquement">
            <a:extLst>
              <a:ext uri="{FF2B5EF4-FFF2-40B4-BE49-F238E27FC236}">
                <a16:creationId xmlns:a16="http://schemas.microsoft.com/office/drawing/2014/main" id="{131E0412-A40C-0F40-B9D2-92EB2F430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135" y="1743729"/>
            <a:ext cx="5096737" cy="39915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97923DA-0842-0E42-8851-A3D505D5F1EC}"/>
              </a:ext>
            </a:extLst>
          </p:cNvPr>
          <p:cNvSpPr txBox="1"/>
          <p:nvPr/>
        </p:nvSpPr>
        <p:spPr>
          <a:xfrm>
            <a:off x="2584415" y="262452"/>
            <a:ext cx="3844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Test </a:t>
            </a:r>
            <a:r>
              <a:rPr lang="fr-FR" sz="2800" dirty="0" err="1"/>
              <a:t>Driven</a:t>
            </a:r>
            <a:r>
              <a:rPr lang="fr-FR" sz="2800" dirty="0"/>
              <a:t> Development</a:t>
            </a:r>
          </a:p>
        </p:txBody>
      </p:sp>
      <p:cxnSp>
        <p:nvCxnSpPr>
          <p:cNvPr id="19" name="Shape 899">
            <a:extLst>
              <a:ext uri="{FF2B5EF4-FFF2-40B4-BE49-F238E27FC236}">
                <a16:creationId xmlns:a16="http://schemas.microsoft.com/office/drawing/2014/main" id="{9C87DE4A-939D-EF42-9322-F0528BB215D4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9729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6911E0-E45C-A041-8FCC-52D79398CF52}"/>
              </a:ext>
            </a:extLst>
          </p:cNvPr>
          <p:cNvSpPr txBox="1"/>
          <p:nvPr/>
        </p:nvSpPr>
        <p:spPr>
          <a:xfrm>
            <a:off x="3381168" y="1773112"/>
            <a:ext cx="408438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Conception par spécification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Code testable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Documentation vivante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Permet le refactoring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Découper l’attention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CAFD10-6296-1A44-B101-D61885D41D84}"/>
              </a:ext>
            </a:extLst>
          </p:cNvPr>
          <p:cNvSpPr txBox="1"/>
          <p:nvPr/>
        </p:nvSpPr>
        <p:spPr>
          <a:xfrm>
            <a:off x="2584415" y="262452"/>
            <a:ext cx="3844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Test </a:t>
            </a:r>
            <a:r>
              <a:rPr lang="fr-FR" sz="2800" dirty="0" err="1"/>
              <a:t>Driven</a:t>
            </a:r>
            <a:r>
              <a:rPr lang="fr-FR" sz="2800" dirty="0"/>
              <a:t> Development</a:t>
            </a:r>
          </a:p>
        </p:txBody>
      </p:sp>
      <p:cxnSp>
        <p:nvCxnSpPr>
          <p:cNvPr id="14" name="Shape 899">
            <a:extLst>
              <a:ext uri="{FF2B5EF4-FFF2-40B4-BE49-F238E27FC236}">
                <a16:creationId xmlns:a16="http://schemas.microsoft.com/office/drawing/2014/main" id="{AF819A0F-C784-D242-80BB-AFBCF5621DDC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1323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3F30F4-3E57-0B40-85B5-375762AAF4DA}"/>
              </a:ext>
            </a:extLst>
          </p:cNvPr>
          <p:cNvSpPr txBox="1"/>
          <p:nvPr/>
        </p:nvSpPr>
        <p:spPr>
          <a:xfrm>
            <a:off x="2584415" y="262452"/>
            <a:ext cx="3844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Test </a:t>
            </a:r>
            <a:r>
              <a:rPr lang="fr-FR" sz="2800" dirty="0" err="1"/>
              <a:t>Driven</a:t>
            </a:r>
            <a:r>
              <a:rPr lang="fr-FR" sz="2800" dirty="0"/>
              <a:t> Development</a:t>
            </a:r>
          </a:p>
        </p:txBody>
      </p:sp>
      <p:cxnSp>
        <p:nvCxnSpPr>
          <p:cNvPr id="10" name="Shape 899">
            <a:extLst>
              <a:ext uri="{FF2B5EF4-FFF2-40B4-BE49-F238E27FC236}">
                <a16:creationId xmlns:a16="http://schemas.microsoft.com/office/drawing/2014/main" id="{DABAE2A5-97DF-F14A-8F28-EF980391E72A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" name="Image 3" descr="Une image contenant texte&#10;&#10;&#10;&#10;Description générée automatiquement">
            <a:extLst>
              <a:ext uri="{FF2B5EF4-FFF2-40B4-BE49-F238E27FC236}">
                <a16:creationId xmlns:a16="http://schemas.microsoft.com/office/drawing/2014/main" id="{FC96D1C6-E8FA-8D45-86A8-6F515CA1D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285" y="911637"/>
            <a:ext cx="3608507" cy="56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ACDCDE-C7A7-4449-B431-92A128129B5E}"/>
              </a:ext>
            </a:extLst>
          </p:cNvPr>
          <p:cNvSpPr txBox="1"/>
          <p:nvPr/>
        </p:nvSpPr>
        <p:spPr>
          <a:xfrm>
            <a:off x="2584415" y="262452"/>
            <a:ext cx="2618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Mutation </a:t>
            </a:r>
            <a:r>
              <a:rPr lang="fr-FR" sz="2800" dirty="0" err="1"/>
              <a:t>testing</a:t>
            </a:r>
            <a:endParaRPr lang="fr-FR" sz="2800" dirty="0"/>
          </a:p>
        </p:txBody>
      </p:sp>
      <p:cxnSp>
        <p:nvCxnSpPr>
          <p:cNvPr id="15" name="Shape 899">
            <a:extLst>
              <a:ext uri="{FF2B5EF4-FFF2-40B4-BE49-F238E27FC236}">
                <a16:creationId xmlns:a16="http://schemas.microsoft.com/office/drawing/2014/main" id="{C9EC119B-7D5F-4F4B-9683-34780BF82B78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" name="Image 4" descr="Une image contenant personne, extérieur, homme, ciel&#10;&#10;&#10;&#10;Description générée automatiquement">
            <a:extLst>
              <a:ext uri="{FF2B5EF4-FFF2-40B4-BE49-F238E27FC236}">
                <a16:creationId xmlns:a16="http://schemas.microsoft.com/office/drawing/2014/main" id="{8A9F6277-4399-5344-A4EC-FE24C63F2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521" y="1585266"/>
            <a:ext cx="7499350" cy="42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1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ACDCDE-C7A7-4449-B431-92A128129B5E}"/>
              </a:ext>
            </a:extLst>
          </p:cNvPr>
          <p:cNvSpPr txBox="1"/>
          <p:nvPr/>
        </p:nvSpPr>
        <p:spPr>
          <a:xfrm>
            <a:off x="347842" y="225382"/>
            <a:ext cx="2618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Mutation </a:t>
            </a:r>
            <a:r>
              <a:rPr lang="fr-FR" sz="2800" dirty="0" err="1"/>
              <a:t>testing</a:t>
            </a:r>
            <a:endParaRPr lang="fr-FR" sz="2800" dirty="0"/>
          </a:p>
        </p:txBody>
      </p:sp>
      <p:cxnSp>
        <p:nvCxnSpPr>
          <p:cNvPr id="15" name="Shape 899">
            <a:extLst>
              <a:ext uri="{FF2B5EF4-FFF2-40B4-BE49-F238E27FC236}">
                <a16:creationId xmlns:a16="http://schemas.microsoft.com/office/drawing/2014/main" id="{C9EC119B-7D5F-4F4B-9683-34780BF82B78}"/>
              </a:ext>
            </a:extLst>
          </p:cNvPr>
          <p:cNvCxnSpPr/>
          <p:nvPr/>
        </p:nvCxnSpPr>
        <p:spPr>
          <a:xfrm>
            <a:off x="453351" y="97266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420449A-0079-4944-8622-2710D1B2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42" y="2794000"/>
            <a:ext cx="1270000" cy="1270000"/>
          </a:xfrm>
          <a:prstGeom prst="rect">
            <a:avLst/>
          </a:prstGeom>
        </p:spPr>
      </p:pic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51C557C8-C93D-364F-8BEF-68E1EE5B7450}"/>
              </a:ext>
            </a:extLst>
          </p:cNvPr>
          <p:cNvSpPr/>
          <p:nvPr/>
        </p:nvSpPr>
        <p:spPr>
          <a:xfrm>
            <a:off x="2133709" y="3336324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149D2AB9-2D18-CC46-8484-6B25F5CEE16B}"/>
              </a:ext>
            </a:extLst>
          </p:cNvPr>
          <p:cNvSpPr/>
          <p:nvPr/>
        </p:nvSpPr>
        <p:spPr>
          <a:xfrm rot="1848757">
            <a:off x="2027554" y="4046524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993A72E4-94FA-3747-BAA3-3D4FD01DC1AE}"/>
              </a:ext>
            </a:extLst>
          </p:cNvPr>
          <p:cNvSpPr/>
          <p:nvPr/>
        </p:nvSpPr>
        <p:spPr>
          <a:xfrm rot="-1860000">
            <a:off x="2028320" y="2624523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BE9823-07F8-8544-80EE-0089880B5619}"/>
              </a:ext>
            </a:extLst>
          </p:cNvPr>
          <p:cNvSpPr txBox="1"/>
          <p:nvPr/>
        </p:nvSpPr>
        <p:spPr>
          <a:xfrm>
            <a:off x="272366" y="2312941"/>
            <a:ext cx="13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Code source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264DF2-175B-1D4C-9184-079919D3FDF3}"/>
              </a:ext>
            </a:extLst>
          </p:cNvPr>
          <p:cNvSpPr txBox="1"/>
          <p:nvPr/>
        </p:nvSpPr>
        <p:spPr>
          <a:xfrm>
            <a:off x="1820070" y="5584334"/>
            <a:ext cx="1583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Génération de 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mutants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30B29BE-DEDD-4341-B19B-24B7043D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73" y="1575782"/>
            <a:ext cx="888645" cy="8886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28BBC1E-F6A1-7A48-9FA1-10021D2E6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930" y="1452587"/>
            <a:ext cx="566670" cy="5666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3A78146-1594-8F49-BC37-65896FA36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73" y="3023829"/>
            <a:ext cx="888645" cy="88864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2DF79E6-A0D6-154D-8F52-3709DF02B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930" y="2900634"/>
            <a:ext cx="566670" cy="56667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295D3AA-B1D3-0B45-A3B5-6C7A9527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73" y="4352220"/>
            <a:ext cx="888645" cy="88864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957D9DC-EDCE-B645-8AFE-B110D273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930" y="4229025"/>
            <a:ext cx="566670" cy="566670"/>
          </a:xfrm>
          <a:prstGeom prst="rect">
            <a:avLst/>
          </a:prstGeom>
        </p:spPr>
      </p:pic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D21BDBAC-9ACB-D147-A76C-D23A45C01157}"/>
              </a:ext>
            </a:extLst>
          </p:cNvPr>
          <p:cNvSpPr/>
          <p:nvPr/>
        </p:nvSpPr>
        <p:spPr>
          <a:xfrm>
            <a:off x="4718194" y="1910964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DD7FB07A-EDDA-BB43-9A00-DCBB8450EA6A}"/>
              </a:ext>
            </a:extLst>
          </p:cNvPr>
          <p:cNvSpPr/>
          <p:nvPr/>
        </p:nvSpPr>
        <p:spPr>
          <a:xfrm>
            <a:off x="4718194" y="3359011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0026269A-0BB9-8644-A1C5-2453B708F94E}"/>
              </a:ext>
            </a:extLst>
          </p:cNvPr>
          <p:cNvSpPr/>
          <p:nvPr/>
        </p:nvSpPr>
        <p:spPr>
          <a:xfrm>
            <a:off x="4718194" y="4687402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828A8D8-A3D9-8D4A-84A8-A32DB409B78C}"/>
              </a:ext>
            </a:extLst>
          </p:cNvPr>
          <p:cNvSpPr txBox="1"/>
          <p:nvPr/>
        </p:nvSpPr>
        <p:spPr>
          <a:xfrm>
            <a:off x="4365552" y="5709268"/>
            <a:ext cx="19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Exécution des tests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FCABA4F-4097-9E4B-8A54-1AE516A7E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181" y="3017514"/>
            <a:ext cx="903910" cy="89496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944021D-21B5-FD47-AD29-EA7B67646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181" y="1581446"/>
            <a:ext cx="894959" cy="89495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F3B8ECA-A85D-D34B-BD53-B536D445A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181" y="4345905"/>
            <a:ext cx="903910" cy="894960"/>
          </a:xfrm>
          <a:prstGeom prst="rect">
            <a:avLst/>
          </a:prstGeom>
        </p:spPr>
      </p:pic>
      <p:sp>
        <p:nvSpPr>
          <p:cNvPr id="42" name="Flèche vers la droite 41">
            <a:extLst>
              <a:ext uri="{FF2B5EF4-FFF2-40B4-BE49-F238E27FC236}">
                <a16:creationId xmlns:a16="http://schemas.microsoft.com/office/drawing/2014/main" id="{E396B19F-0456-F24A-86F3-805D24E574D8}"/>
              </a:ext>
            </a:extLst>
          </p:cNvPr>
          <p:cNvSpPr/>
          <p:nvPr/>
        </p:nvSpPr>
        <p:spPr>
          <a:xfrm>
            <a:off x="7381902" y="1920632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vers la droite 42">
            <a:extLst>
              <a:ext uri="{FF2B5EF4-FFF2-40B4-BE49-F238E27FC236}">
                <a16:creationId xmlns:a16="http://schemas.microsoft.com/office/drawing/2014/main" id="{C13CB01C-9B09-5B4C-B8A3-33DFDFCDA840}"/>
              </a:ext>
            </a:extLst>
          </p:cNvPr>
          <p:cNvSpPr/>
          <p:nvPr/>
        </p:nvSpPr>
        <p:spPr>
          <a:xfrm>
            <a:off x="7381902" y="3336324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BAF3F923-8CF2-B04D-B43A-E65619E3DEC9}"/>
              </a:ext>
            </a:extLst>
          </p:cNvPr>
          <p:cNvSpPr/>
          <p:nvPr/>
        </p:nvSpPr>
        <p:spPr>
          <a:xfrm>
            <a:off x="7381902" y="4687402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FCCB8CBA-2C96-294B-A35E-12D341221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64" y="1569468"/>
            <a:ext cx="894959" cy="89495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58388F9-EF70-D04E-B3DC-7D4EED6C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64" y="3017515"/>
            <a:ext cx="894959" cy="89495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53F2EC7-5A2C-CB45-B6B6-F64453A19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64" y="4345906"/>
            <a:ext cx="894959" cy="894959"/>
          </a:xfrm>
          <a:prstGeom prst="rect">
            <a:avLst/>
          </a:prstGeom>
        </p:spPr>
      </p:pic>
      <p:sp>
        <p:nvSpPr>
          <p:cNvPr id="48" name="Croix 47">
            <a:extLst>
              <a:ext uri="{FF2B5EF4-FFF2-40B4-BE49-F238E27FC236}">
                <a16:creationId xmlns:a16="http://schemas.microsoft.com/office/drawing/2014/main" id="{7BFDBB5C-0723-194D-980F-3304E9E13C15}"/>
              </a:ext>
            </a:extLst>
          </p:cNvPr>
          <p:cNvSpPr/>
          <p:nvPr/>
        </p:nvSpPr>
        <p:spPr>
          <a:xfrm rot="2700000">
            <a:off x="8743343" y="1396125"/>
            <a:ext cx="1265598" cy="1265598"/>
          </a:xfrm>
          <a:prstGeom prst="plus">
            <a:avLst>
              <a:gd name="adj" fmla="val 45561"/>
            </a:avLst>
          </a:prstGeom>
          <a:solidFill>
            <a:srgbClr val="E35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37024A8-03B4-9B48-8248-1E049B9D850A}"/>
              </a:ext>
            </a:extLst>
          </p:cNvPr>
          <p:cNvSpPr txBox="1"/>
          <p:nvPr/>
        </p:nvSpPr>
        <p:spPr>
          <a:xfrm>
            <a:off x="3198535" y="711040"/>
            <a:ext cx="157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Code avec des </a:t>
            </a:r>
          </a:p>
          <a:p>
            <a:pPr algn="ctr"/>
            <a:r>
              <a:rPr lang="fr-FR" dirty="0"/>
              <a:t>mutations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A1EA83C-73CA-0248-A4AA-0E0EE73CB25B}"/>
              </a:ext>
            </a:extLst>
          </p:cNvPr>
          <p:cNvSpPr txBox="1"/>
          <p:nvPr/>
        </p:nvSpPr>
        <p:spPr>
          <a:xfrm>
            <a:off x="5438223" y="697387"/>
            <a:ext cx="2438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Résultats de l’exécution </a:t>
            </a:r>
          </a:p>
          <a:p>
            <a:pPr algn="ctr"/>
            <a:r>
              <a:rPr lang="fr-FR" dirty="0"/>
              <a:t>des tests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1EE39E7-F313-274C-8AC2-4F3F9A0B7B03}"/>
              </a:ext>
            </a:extLst>
          </p:cNvPr>
          <p:cNvSpPr txBox="1"/>
          <p:nvPr/>
        </p:nvSpPr>
        <p:spPr>
          <a:xfrm>
            <a:off x="8500625" y="705408"/>
            <a:ext cx="175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État du mutant ?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DFD1DB7-BC0D-E044-8615-562CB17BE655}"/>
              </a:ext>
            </a:extLst>
          </p:cNvPr>
          <p:cNvSpPr txBox="1"/>
          <p:nvPr/>
        </p:nvSpPr>
        <p:spPr>
          <a:xfrm>
            <a:off x="7027248" y="5743794"/>
            <a:ext cx="229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Génération du rapport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428145FD-6B0D-D949-99E6-3F23E346C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075" y="282026"/>
            <a:ext cx="3092029" cy="3530451"/>
          </a:xfrm>
          <a:prstGeom prst="rect">
            <a:avLst/>
          </a:prstGeom>
        </p:spPr>
      </p:pic>
      <p:pic>
        <p:nvPicPr>
          <p:cNvPr id="61" name="Image 6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50A1B297-1587-A749-8F8A-EAF48A1C8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250" y="287055"/>
            <a:ext cx="5955553" cy="3100669"/>
          </a:xfrm>
          <a:prstGeom prst="rect">
            <a:avLst/>
          </a:prstGeom>
        </p:spPr>
      </p:pic>
      <p:pic>
        <p:nvPicPr>
          <p:cNvPr id="63" name="Image 62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AA42A0CB-AE67-054A-AEA8-071ECCF1E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574" y="3067347"/>
            <a:ext cx="2896250" cy="238774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EC2BFC45-592C-2D45-AF57-3FB73AEF7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993" y="2102396"/>
            <a:ext cx="3210774" cy="4514543"/>
          </a:xfrm>
          <a:prstGeom prst="rect">
            <a:avLst/>
          </a:prstGeom>
        </p:spPr>
      </p:pic>
      <p:pic>
        <p:nvPicPr>
          <p:cNvPr id="705" name="Image 704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4C897766-0E27-CC4B-AC06-3B8C5E37F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956" y="3301742"/>
            <a:ext cx="2971426" cy="23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/>
      <p:bldP spid="33" grpId="0" animBg="1"/>
      <p:bldP spid="34" grpId="0" animBg="1"/>
      <p:bldP spid="35" grpId="0" animBg="1"/>
      <p:bldP spid="28" grpId="0"/>
      <p:bldP spid="42" grpId="0" animBg="1"/>
      <p:bldP spid="43" grpId="0" animBg="1"/>
      <p:bldP spid="44" grpId="0" animBg="1"/>
      <p:bldP spid="48" grpId="0" animBg="1"/>
      <p:bldP spid="50" grpId="0"/>
      <p:bldP spid="51" grpId="0"/>
      <p:bldP spid="52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capture d’écran, moniteur, écran&#10;&#10;&#10;&#10;Description générée automatiquement">
            <a:extLst>
              <a:ext uri="{FF2B5EF4-FFF2-40B4-BE49-F238E27FC236}">
                <a16:creationId xmlns:a16="http://schemas.microsoft.com/office/drawing/2014/main" id="{18A61A54-0B49-C944-8322-5A614440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2" y="936756"/>
            <a:ext cx="10428075" cy="49844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1FFC1A-9495-794C-B34C-74E1B23C36AE}"/>
              </a:ext>
            </a:extLst>
          </p:cNvPr>
          <p:cNvSpPr txBox="1"/>
          <p:nvPr/>
        </p:nvSpPr>
        <p:spPr>
          <a:xfrm>
            <a:off x="881962" y="567424"/>
            <a:ext cx="353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gameOfThronesSurvivalPredictor.js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F55070D-FA7F-2448-9D0B-BDDE109F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553" y="419820"/>
            <a:ext cx="1033872" cy="10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CFD077D3-39D8-AB4F-A4B2-C6C8DD28A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712"/>
          <a:stretch/>
        </p:blipFill>
        <p:spPr>
          <a:xfrm>
            <a:off x="1205089" y="705650"/>
            <a:ext cx="9781821" cy="5446699"/>
          </a:xfrm>
          <a:prstGeom prst="rect">
            <a:avLst/>
          </a:prstGeom>
        </p:spPr>
      </p:pic>
      <p:pic>
        <p:nvPicPr>
          <p:cNvPr id="6" name="Image 5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77852755-9316-B54A-ADFD-935E1100A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128" y="145140"/>
            <a:ext cx="1033872" cy="10338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C9D1C1-70BF-9645-B2AC-FF8E7B483349}"/>
              </a:ext>
            </a:extLst>
          </p:cNvPr>
          <p:cNvSpPr txBox="1"/>
          <p:nvPr/>
        </p:nvSpPr>
        <p:spPr>
          <a:xfrm>
            <a:off x="1205089" y="336318"/>
            <a:ext cx="40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gameOfThronesSurvivalPredictor.spec.js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6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01"/>
          <p:cNvSpPr txBox="1">
            <a:spLocks noGrp="1"/>
          </p:cNvSpPr>
          <p:nvPr>
            <p:ph type="title"/>
          </p:nvPr>
        </p:nvSpPr>
        <p:spPr>
          <a:xfrm>
            <a:off x="728300" y="556150"/>
            <a:ext cx="8610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2900" dirty="0"/>
              <a:t>Le software craftsmanship ?</a:t>
            </a:r>
            <a:endParaRPr sz="2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hape 702"/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" name="Shape 723"/>
          <p:cNvSpPr txBox="1"/>
          <p:nvPr/>
        </p:nvSpPr>
        <p:spPr>
          <a:xfrm>
            <a:off x="1454183" y="2041746"/>
            <a:ext cx="9083400" cy="376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 dirty="0"/>
              <a:t>Responsabilité</a:t>
            </a:r>
            <a:endParaRPr sz="2200" dirty="0"/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 dirty="0"/>
              <a:t>Autonomie</a:t>
            </a:r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 dirty="0"/>
              <a:t>Amélioration continue</a:t>
            </a:r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 dirty="0"/>
              <a:t>Échange et partage</a:t>
            </a:r>
          </a:p>
          <a:p>
            <a:pPr marL="698500" marR="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 dirty="0"/>
              <a:t>Satisfaction du client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09273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capture d’écran, moniteur, écran&#10;&#10;&#10;&#10;Description générée automatiquement">
            <a:extLst>
              <a:ext uri="{FF2B5EF4-FFF2-40B4-BE49-F238E27FC236}">
                <a16:creationId xmlns:a16="http://schemas.microsoft.com/office/drawing/2014/main" id="{18A61A54-0B49-C944-8322-5A614440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2" y="936756"/>
            <a:ext cx="10428075" cy="49844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1FFC1A-9495-794C-B34C-74E1B23C36AE}"/>
              </a:ext>
            </a:extLst>
          </p:cNvPr>
          <p:cNvSpPr txBox="1"/>
          <p:nvPr/>
        </p:nvSpPr>
        <p:spPr>
          <a:xfrm>
            <a:off x="881962" y="567424"/>
            <a:ext cx="353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gameOfThronesSurvivalPredictor.js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F55070D-FA7F-2448-9D0B-BDDE109F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553" y="419820"/>
            <a:ext cx="1033872" cy="1033872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3906F18-2035-614B-86BB-78FE8909692D}"/>
              </a:ext>
            </a:extLst>
          </p:cNvPr>
          <p:cNvCxnSpPr/>
          <p:nvPr/>
        </p:nvCxnSpPr>
        <p:spPr>
          <a:xfrm>
            <a:off x="1890583" y="1932653"/>
            <a:ext cx="0" cy="3165687"/>
          </a:xfrm>
          <a:prstGeom prst="line">
            <a:avLst/>
          </a:prstGeom>
          <a:ln w="920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2FD45EB6-2772-E948-906C-BEE3DB85EC84}"/>
              </a:ext>
            </a:extLst>
          </p:cNvPr>
          <p:cNvSpPr txBox="1"/>
          <p:nvPr/>
        </p:nvSpPr>
        <p:spPr>
          <a:xfrm>
            <a:off x="3192768" y="3075057"/>
            <a:ext cx="5806461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Couverture de code : 100%</a:t>
            </a:r>
          </a:p>
        </p:txBody>
      </p:sp>
      <p:pic>
        <p:nvPicPr>
          <p:cNvPr id="7" name="Image 6" descr="Une image contenant objets métalliques&#10;&#10;&#10;&#10;Description générée automatiquement">
            <a:extLst>
              <a:ext uri="{FF2B5EF4-FFF2-40B4-BE49-F238E27FC236}">
                <a16:creationId xmlns:a16="http://schemas.microsoft.com/office/drawing/2014/main" id="{28AF537F-7277-F74D-B45E-A3D3933E2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423" y="205275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2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13E5AF64-7547-714F-B625-13B56090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"/>
          <a:stretch/>
        </p:blipFill>
        <p:spPr>
          <a:xfrm>
            <a:off x="43338" y="191529"/>
            <a:ext cx="12105324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49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2D8F3236-5C99-6747-988C-855914FD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72" y="0"/>
            <a:ext cx="10739055" cy="6858000"/>
          </a:xfrm>
          <a:prstGeom prst="rect">
            <a:avLst/>
          </a:prstGeom>
        </p:spPr>
      </p:pic>
      <p:pic>
        <p:nvPicPr>
          <p:cNvPr id="5" name="Image 4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BD16E895-ADA3-6146-AA7F-0AB3A5070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128" y="0"/>
            <a:ext cx="1033872" cy="103387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257438-8FBF-CA41-A895-C4E0A808EDBD}"/>
              </a:ext>
            </a:extLst>
          </p:cNvPr>
          <p:cNvSpPr/>
          <p:nvPr/>
        </p:nvSpPr>
        <p:spPr>
          <a:xfrm>
            <a:off x="1643425" y="3805881"/>
            <a:ext cx="9514703" cy="233542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33E967-1715-764E-9EF4-C2B5A2611D5C}"/>
              </a:ext>
            </a:extLst>
          </p:cNvPr>
          <p:cNvSpPr txBox="1"/>
          <p:nvPr/>
        </p:nvSpPr>
        <p:spPr>
          <a:xfrm>
            <a:off x="7945395" y="5771977"/>
            <a:ext cx="500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Ajout d’un nouveau cas de test</a:t>
            </a:r>
          </a:p>
        </p:txBody>
      </p:sp>
    </p:spTree>
    <p:extLst>
      <p:ext uri="{BB962C8B-B14F-4D97-AF65-F5344CB8AC3E}">
        <p14:creationId xmlns:p14="http://schemas.microsoft.com/office/powerpoint/2010/main" val="264137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5D86FAC1-34A7-9249-B2B2-C7BA48283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"/>
          <a:stretch/>
        </p:blipFill>
        <p:spPr>
          <a:xfrm>
            <a:off x="0" y="234778"/>
            <a:ext cx="12163922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94EE79A3-E71E-C24D-A1E3-49999A795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772610" y="3850604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11CE5A-E12B-1A41-BACD-9CA0D9EEB5F8}"/>
              </a:ext>
            </a:extLst>
          </p:cNvPr>
          <p:cNvSpPr txBox="1"/>
          <p:nvPr/>
        </p:nvSpPr>
        <p:spPr>
          <a:xfrm>
            <a:off x="2584415" y="262452"/>
            <a:ext cx="3595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Mutation </a:t>
            </a:r>
            <a:r>
              <a:rPr lang="fr-FR" sz="2800" dirty="0" err="1"/>
              <a:t>testing</a:t>
            </a:r>
            <a:r>
              <a:rPr lang="fr-FR" sz="2800" dirty="0"/>
              <a:t> : </a:t>
            </a:r>
            <a:r>
              <a:rPr lang="fr-FR" sz="2800" dirty="0" err="1"/>
              <a:t>tools</a:t>
            </a:r>
            <a:endParaRPr lang="fr-FR" sz="2800" dirty="0"/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1B7886B5-10E3-3941-8456-5833C8EC42E4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09CD3786-8F95-E745-8A76-22DDAE1B39B5}"/>
              </a:ext>
            </a:extLst>
          </p:cNvPr>
          <p:cNvSpPr txBox="1"/>
          <p:nvPr/>
        </p:nvSpPr>
        <p:spPr>
          <a:xfrm>
            <a:off x="3912819" y="5743794"/>
            <a:ext cx="554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hlinkClick r:id="rId5"/>
              </a:rPr>
              <a:t>https://github.com/theofidry/awesome-mutation-testing</a:t>
            </a:r>
            <a:endParaRPr lang="fr-FR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380196-D166-2E4E-806C-66824E6BEA1E}"/>
              </a:ext>
            </a:extLst>
          </p:cNvPr>
          <p:cNvSpPr txBox="1"/>
          <p:nvPr/>
        </p:nvSpPr>
        <p:spPr>
          <a:xfrm>
            <a:off x="4157244" y="2113005"/>
            <a:ext cx="168693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 / C++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C#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Clojure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Java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Javascript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071398-AE8E-324C-84BA-5C3F02D40E63}"/>
              </a:ext>
            </a:extLst>
          </p:cNvPr>
          <p:cNvSpPr txBox="1"/>
          <p:nvPr/>
        </p:nvSpPr>
        <p:spPr>
          <a:xfrm>
            <a:off x="7599406" y="2113005"/>
            <a:ext cx="13629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Ruby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Scala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Swift</a:t>
            </a:r>
          </a:p>
        </p:txBody>
      </p:sp>
    </p:spTree>
    <p:extLst>
      <p:ext uri="{BB962C8B-B14F-4D97-AF65-F5344CB8AC3E}">
        <p14:creationId xmlns:p14="http://schemas.microsoft.com/office/powerpoint/2010/main" val="829863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pic>
        <p:nvPicPr>
          <p:cNvPr id="5" name="Image 4" descr="Une image contenant personne, homme, intérieur, mur&#10;&#10;&#10;&#10;Description générée automatiquement">
            <a:extLst>
              <a:ext uri="{FF2B5EF4-FFF2-40B4-BE49-F238E27FC236}">
                <a16:creationId xmlns:a16="http://schemas.microsoft.com/office/drawing/2014/main" id="{D5DE0807-B105-5A48-8B6A-3A58E52FB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450" y="1433575"/>
            <a:ext cx="7529904" cy="39908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15884B-6D2C-AD4B-AC74-951A9CB6EF38}"/>
              </a:ext>
            </a:extLst>
          </p:cNvPr>
          <p:cNvSpPr txBox="1"/>
          <p:nvPr/>
        </p:nvSpPr>
        <p:spPr>
          <a:xfrm>
            <a:off x="6213695" y="2773216"/>
            <a:ext cx="37722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Clean Code</a:t>
            </a:r>
          </a:p>
        </p:txBody>
      </p:sp>
    </p:spTree>
    <p:extLst>
      <p:ext uri="{BB962C8B-B14F-4D97-AF65-F5344CB8AC3E}">
        <p14:creationId xmlns:p14="http://schemas.microsoft.com/office/powerpoint/2010/main" val="4272961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pic>
        <p:nvPicPr>
          <p:cNvPr id="9" name="Shape 741" descr="Résultat de recherche d'images pour &quot;what the fuck clean code&quot;">
            <a:extLst>
              <a:ext uri="{FF2B5EF4-FFF2-40B4-BE49-F238E27FC236}">
                <a16:creationId xmlns:a16="http://schemas.microsoft.com/office/drawing/2014/main" id="{BD900E2F-E588-D649-AC0C-D8761D110A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9773" y="1059769"/>
            <a:ext cx="6029397" cy="474678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704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271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Principes de base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Image 2" descr="Une image contenant personne, signe, texte, homme&#10;&#10;&#10;&#10;Description générée automatiquement">
            <a:extLst>
              <a:ext uri="{FF2B5EF4-FFF2-40B4-BE49-F238E27FC236}">
                <a16:creationId xmlns:a16="http://schemas.microsoft.com/office/drawing/2014/main" id="{77983217-2176-C74A-9639-9F757A43B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111" y="119950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31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smells</a:t>
            </a:r>
            <a:endParaRPr lang="fr-FR" sz="2800" dirty="0"/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" name="Image 8" descr="Une image contenant moniteur, assis&#10;&#10;&#10;&#10;Description générée automatiquement">
            <a:extLst>
              <a:ext uri="{FF2B5EF4-FFF2-40B4-BE49-F238E27FC236}">
                <a16:creationId xmlns:a16="http://schemas.microsoft.com/office/drawing/2014/main" id="{663A84FD-18F8-B14D-8D53-F90040558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16" y="1982025"/>
            <a:ext cx="2246051" cy="28939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82EB8AC-E39D-5848-947E-ECA030CEEFC6}"/>
              </a:ext>
            </a:extLst>
          </p:cNvPr>
          <p:cNvSpPr txBox="1"/>
          <p:nvPr/>
        </p:nvSpPr>
        <p:spPr>
          <a:xfrm>
            <a:off x="6096000" y="2228719"/>
            <a:ext cx="4111926" cy="2400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392" tIns="91392" rIns="91392" bIns="91392" numCol="1" spcCol="38100" rtlCol="0" anchor="t">
            <a:spAutoFit/>
          </a:bodyPr>
          <a:lstStyle/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tillium" panose="00000500000000000000" pitchFamily="50" charset="0"/>
                <a:sym typeface="Calibri"/>
              </a:rPr>
              <a:t>Taille des méthodes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400" dirty="0">
                <a:latin typeface="Titillium" panose="00000500000000000000" pitchFamily="50" charset="0"/>
              </a:rPr>
              <a:t>Complexité des méthodes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tillium" panose="00000500000000000000" pitchFamily="50" charset="0"/>
                <a:sym typeface="Calibri"/>
              </a:rPr>
              <a:t>Taille des fichiers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400" dirty="0">
                <a:latin typeface="Titillium" panose="00000500000000000000" pitchFamily="50" charset="0"/>
              </a:rPr>
              <a:t>Nommage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400" dirty="0">
                <a:latin typeface="Titillium" panose="00000500000000000000" pitchFamily="50" charset="0"/>
              </a:rPr>
              <a:t>Duplication de code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400" dirty="0">
                <a:latin typeface="Titillium" panose="00000500000000000000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91091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smells</a:t>
            </a:r>
            <a:r>
              <a:rPr lang="fr-FR" sz="2800" dirty="0"/>
              <a:t> : impact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" name="Shape 791">
            <a:extLst>
              <a:ext uri="{FF2B5EF4-FFF2-40B4-BE49-F238E27FC236}">
                <a16:creationId xmlns:a16="http://schemas.microsoft.com/office/drawing/2014/main" id="{41D54589-64D3-C241-AAFD-8D002B3570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9771"/>
          <a:stretch/>
        </p:blipFill>
        <p:spPr>
          <a:xfrm>
            <a:off x="3035546" y="1980322"/>
            <a:ext cx="6805551" cy="37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790">
            <a:extLst>
              <a:ext uri="{FF2B5EF4-FFF2-40B4-BE49-F238E27FC236}">
                <a16:creationId xmlns:a16="http://schemas.microsoft.com/office/drawing/2014/main" id="{1ED01A5D-9E6E-E146-BE66-86502395EB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2079" y="2041362"/>
            <a:ext cx="1809241" cy="180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87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9803" y="-479685"/>
            <a:ext cx="12491803" cy="7540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1714500" y="0"/>
            <a:ext cx="8743950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2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smells</a:t>
            </a:r>
            <a:r>
              <a:rPr lang="fr-FR" sz="2800" dirty="0"/>
              <a:t> : impact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" name="Picture 2" descr="RÃ©sultat de recherche d'images pour &quot;correlation&quot;">
            <a:extLst>
              <a:ext uri="{FF2B5EF4-FFF2-40B4-BE49-F238E27FC236}">
                <a16:creationId xmlns:a16="http://schemas.microsoft.com/office/drawing/2014/main" id="{EB705DC1-0660-4D45-A579-C48D46E0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37" y="1152147"/>
            <a:ext cx="6513325" cy="4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37D9FD3-932E-314E-8718-7D9524569908}"/>
              </a:ext>
            </a:extLst>
          </p:cNvPr>
          <p:cNvSpPr txBox="1"/>
          <p:nvPr/>
        </p:nvSpPr>
        <p:spPr>
          <a:xfrm>
            <a:off x="9316016" y="592846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Code </a:t>
            </a:r>
            <a:r>
              <a:rPr lang="fr-FR" dirty="0" err="1"/>
              <a:t>smells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26C8FD-F4DE-DA4C-8E9F-3272969A75A6}"/>
              </a:ext>
            </a:extLst>
          </p:cNvPr>
          <p:cNvSpPr txBox="1"/>
          <p:nvPr/>
        </p:nvSpPr>
        <p:spPr>
          <a:xfrm>
            <a:off x="3546857" y="182880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3634507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357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Code </a:t>
            </a:r>
            <a:r>
              <a:rPr lang="fr-FR" sz="2800" dirty="0" err="1"/>
              <a:t>smells</a:t>
            </a:r>
            <a:r>
              <a:rPr lang="fr-FR" sz="2800" dirty="0"/>
              <a:t> : détection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" name="Shape 781">
            <a:extLst>
              <a:ext uri="{FF2B5EF4-FFF2-40B4-BE49-F238E27FC236}">
                <a16:creationId xmlns:a16="http://schemas.microsoft.com/office/drawing/2014/main" id="{0BB39EF3-E947-0A45-8D59-0493AA71B3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1112" y="2790456"/>
            <a:ext cx="9354630" cy="1898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89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2536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" name="Shape 800">
            <a:extLst>
              <a:ext uri="{FF2B5EF4-FFF2-40B4-BE49-F238E27FC236}">
                <a16:creationId xmlns:a16="http://schemas.microsoft.com/office/drawing/2014/main" id="{D969FE3C-A128-4E42-AA33-F5BB58A9B3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1168" y="2044054"/>
            <a:ext cx="7366000" cy="339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509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563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 : impact sur le projet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" name="Shape 809">
            <a:extLst>
              <a:ext uri="{FF2B5EF4-FFF2-40B4-BE49-F238E27FC236}">
                <a16:creationId xmlns:a16="http://schemas.microsoft.com/office/drawing/2014/main" id="{56A78EE2-D1C8-8649-B024-8A7BDD09A2A4}"/>
              </a:ext>
            </a:extLst>
          </p:cNvPr>
          <p:cNvSpPr txBox="1"/>
          <p:nvPr/>
        </p:nvSpPr>
        <p:spPr>
          <a:xfrm>
            <a:off x="2756730" y="2630279"/>
            <a:ext cx="9083417" cy="244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6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Plus elle est grande :</a:t>
            </a:r>
          </a:p>
          <a:p>
            <a:pPr marL="6985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Plus le code est difficile à comprendre</a:t>
            </a:r>
            <a:endParaRPr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6985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Plus la maintenance est ralentie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Plus il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y a de risques de</a:t>
            </a:r>
            <a:r>
              <a:rPr lang="fr-FR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bugs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02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563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 : impact sur le projet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3E35A01-919C-FB4C-970D-063217B56C4A}"/>
              </a:ext>
            </a:extLst>
          </p:cNvPr>
          <p:cNvSpPr txBox="1"/>
          <p:nvPr/>
        </p:nvSpPr>
        <p:spPr>
          <a:xfrm>
            <a:off x="3035546" y="3262450"/>
            <a:ext cx="6027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Bug de la gare Montparnasse à la SNCF :</a:t>
            </a:r>
          </a:p>
          <a:p>
            <a:r>
              <a:rPr lang="fr-FR" sz="2800" dirty="0"/>
              <a:t>   =&gt; plusieurs millions d’euros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65B4AE-9054-CF4A-9580-570722348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782" y="2650235"/>
            <a:ext cx="2178538" cy="21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4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563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 : impact sur le projet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5EB82FA-80E7-A64B-860E-CBFC52396EDD}"/>
              </a:ext>
            </a:extLst>
          </p:cNvPr>
          <p:cNvSpPr/>
          <p:nvPr/>
        </p:nvSpPr>
        <p:spPr>
          <a:xfrm>
            <a:off x="4114068" y="6256994"/>
            <a:ext cx="6296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The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Developer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 Coefficient – Etude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Stripe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/Harris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Poll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Titillium" panose="00000500000000000000" pitchFamily="50" charset="0"/>
              </a:rPr>
              <a:t> – Septembre 2018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CD1C61-55EA-7949-AAC7-901E1737D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168" y="1524017"/>
            <a:ext cx="4793824" cy="44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0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86F511-B41A-654C-9A60-DF3ADC8B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2" y="174302"/>
            <a:ext cx="8695756" cy="650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3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6876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 : impact sur les développeurs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" name="Shape 818">
            <a:extLst>
              <a:ext uri="{FF2B5EF4-FFF2-40B4-BE49-F238E27FC236}">
                <a16:creationId xmlns:a16="http://schemas.microsoft.com/office/drawing/2014/main" id="{3917D86D-8768-9E42-9D81-BDA2CF26DDC9}"/>
              </a:ext>
            </a:extLst>
          </p:cNvPr>
          <p:cNvSpPr txBox="1"/>
          <p:nvPr/>
        </p:nvSpPr>
        <p:spPr>
          <a:xfrm>
            <a:off x="2515168" y="2534883"/>
            <a:ext cx="9634862" cy="263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8890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Découragement</a:t>
            </a:r>
            <a:endParaRPr sz="2400" dirty="0"/>
          </a:p>
          <a:p>
            <a:pPr marL="8890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Lenteur</a:t>
            </a:r>
            <a:endParaRPr sz="2400" dirty="0"/>
          </a:p>
          <a:p>
            <a:pPr marL="8890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Perte de créativité</a:t>
            </a:r>
            <a:endParaRPr sz="2400" dirty="0"/>
          </a:p>
          <a:p>
            <a:pPr marL="8890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Érosion des compétences</a:t>
            </a:r>
            <a:endParaRPr sz="2400" dirty="0"/>
          </a:p>
          <a:p>
            <a:pPr marL="863600" marR="0" lvl="0" indent="-88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819">
            <a:extLst>
              <a:ext uri="{FF2B5EF4-FFF2-40B4-BE49-F238E27FC236}">
                <a16:creationId xmlns:a16="http://schemas.microsoft.com/office/drawing/2014/main" id="{48C18EE1-9A0C-8B44-AF23-089C587AA8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7204" y="1819775"/>
            <a:ext cx="3152046" cy="345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69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6876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Dette technique : impact sur les développeurs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" name="Shape 828">
            <a:extLst>
              <a:ext uri="{FF2B5EF4-FFF2-40B4-BE49-F238E27FC236}">
                <a16:creationId xmlns:a16="http://schemas.microsoft.com/office/drawing/2014/main" id="{E0A38216-5CC7-2747-BF6F-AD555342CA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863" y="1562025"/>
            <a:ext cx="4600306" cy="4354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081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653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Pourquoi cette dette technique augmente ?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Image 2" descr="Une image contenant photo, texte, personne&#10;&#10;&#10;&#10;Description générée automatiquement">
            <a:extLst>
              <a:ext uri="{FF2B5EF4-FFF2-40B4-BE49-F238E27FC236}">
                <a16:creationId xmlns:a16="http://schemas.microsoft.com/office/drawing/2014/main" id="{F7817951-1DD7-9C45-A20B-CEBAA2BDC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476"/>
          <a:stretch/>
        </p:blipFill>
        <p:spPr>
          <a:xfrm>
            <a:off x="3381168" y="1077888"/>
            <a:ext cx="6692309" cy="55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9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0700" y="3181922"/>
            <a:ext cx="8610601" cy="494157"/>
          </a:xfrm>
        </p:spPr>
        <p:txBody>
          <a:bodyPr>
            <a:normAutofit fontScale="90000"/>
          </a:bodyPr>
          <a:lstStyle/>
          <a:p>
            <a:r>
              <a:rPr lang="fr-FR" dirty="0"/>
              <a:t>10 ans plus tard </a:t>
            </a:r>
            <a:r>
              <a:rPr lang="mr-IN" dirty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1194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43F08-4070-BA4C-B799-F657738EE151}"/>
              </a:ext>
            </a:extLst>
          </p:cNvPr>
          <p:cNvSpPr/>
          <p:nvPr/>
        </p:nvSpPr>
        <p:spPr>
          <a:xfrm>
            <a:off x="0" y="0"/>
            <a:ext cx="224605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91959-9377-8B44-8957-DA0394B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0" y="2514814"/>
            <a:ext cx="1224690" cy="1224690"/>
          </a:xfrm>
          <a:prstGeom prst="rect">
            <a:avLst/>
          </a:prstGeom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33CEB-21D6-A047-9A02-D0CAB50FA3FB}"/>
              </a:ext>
            </a:extLst>
          </p:cNvPr>
          <p:cNvSpPr txBox="1"/>
          <p:nvPr/>
        </p:nvSpPr>
        <p:spPr>
          <a:xfrm>
            <a:off x="2584415" y="262452"/>
            <a:ext cx="7066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Comment maintenir un bon niveau de qualité ?</a:t>
            </a:r>
          </a:p>
        </p:txBody>
      </p:sp>
      <p:cxnSp>
        <p:nvCxnSpPr>
          <p:cNvPr id="12" name="Shape 899">
            <a:extLst>
              <a:ext uri="{FF2B5EF4-FFF2-40B4-BE49-F238E27FC236}">
                <a16:creationId xmlns:a16="http://schemas.microsoft.com/office/drawing/2014/main" id="{E27D8E11-14A7-F84B-B3AF-A31C6E3F88CE}"/>
              </a:ext>
            </a:extLst>
          </p:cNvPr>
          <p:cNvCxnSpPr/>
          <p:nvPr/>
        </p:nvCxnSpPr>
        <p:spPr>
          <a:xfrm>
            <a:off x="2689924" y="1009739"/>
            <a:ext cx="691244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" name="Shape 855">
            <a:extLst>
              <a:ext uri="{FF2B5EF4-FFF2-40B4-BE49-F238E27FC236}">
                <a16:creationId xmlns:a16="http://schemas.microsoft.com/office/drawing/2014/main" id="{77EF2702-497E-6741-8C0B-C409FC8C013F}"/>
              </a:ext>
            </a:extLst>
          </p:cNvPr>
          <p:cNvCxnSpPr/>
          <p:nvPr/>
        </p:nvCxnSpPr>
        <p:spPr>
          <a:xfrm rot="10800000">
            <a:off x="3698108" y="2622772"/>
            <a:ext cx="0" cy="3075709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Shape 856">
            <a:extLst>
              <a:ext uri="{FF2B5EF4-FFF2-40B4-BE49-F238E27FC236}">
                <a16:creationId xmlns:a16="http://schemas.microsoft.com/office/drawing/2014/main" id="{717E05F8-060B-7244-9BDF-FFA417BFFBBF}"/>
              </a:ext>
            </a:extLst>
          </p:cNvPr>
          <p:cNvCxnSpPr/>
          <p:nvPr/>
        </p:nvCxnSpPr>
        <p:spPr>
          <a:xfrm rot="10800000" flipH="1">
            <a:off x="3698108" y="5636135"/>
            <a:ext cx="6972468" cy="62346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" name="Shape 857">
            <a:extLst>
              <a:ext uri="{FF2B5EF4-FFF2-40B4-BE49-F238E27FC236}">
                <a16:creationId xmlns:a16="http://schemas.microsoft.com/office/drawing/2014/main" id="{5A38DD90-A729-2749-A64B-536FED9D4041}"/>
              </a:ext>
            </a:extLst>
          </p:cNvPr>
          <p:cNvSpPr txBox="1"/>
          <p:nvPr/>
        </p:nvSpPr>
        <p:spPr>
          <a:xfrm>
            <a:off x="2892523" y="2174894"/>
            <a:ext cx="1611168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Dette technique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858">
            <a:extLst>
              <a:ext uri="{FF2B5EF4-FFF2-40B4-BE49-F238E27FC236}">
                <a16:creationId xmlns:a16="http://schemas.microsoft.com/office/drawing/2014/main" id="{240A5968-DCC0-604F-8FE3-82499DC3CD7B}"/>
              </a:ext>
            </a:extLst>
          </p:cNvPr>
          <p:cNvSpPr txBox="1"/>
          <p:nvPr/>
        </p:nvSpPr>
        <p:spPr>
          <a:xfrm>
            <a:off x="9864992" y="5872791"/>
            <a:ext cx="715424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859">
            <a:extLst>
              <a:ext uri="{FF2B5EF4-FFF2-40B4-BE49-F238E27FC236}">
                <a16:creationId xmlns:a16="http://schemas.microsoft.com/office/drawing/2014/main" id="{D7975F9D-B32C-B642-A9E6-0CC180A089C6}"/>
              </a:ext>
            </a:extLst>
          </p:cNvPr>
          <p:cNvSpPr/>
          <p:nvPr/>
        </p:nvSpPr>
        <p:spPr>
          <a:xfrm>
            <a:off x="3711970" y="4823724"/>
            <a:ext cx="6875435" cy="860902"/>
          </a:xfrm>
          <a:custGeom>
            <a:avLst/>
            <a:gdLst/>
            <a:ahLst/>
            <a:cxnLst/>
            <a:rect l="0" t="0" r="0" b="0"/>
            <a:pathLst>
              <a:path w="13743709" h="1721805" extrusionOk="0">
                <a:moveTo>
                  <a:pt x="0" y="1721805"/>
                </a:moveTo>
                <a:cubicBezTo>
                  <a:pt x="302491" y="1518605"/>
                  <a:pt x="604982" y="1315406"/>
                  <a:pt x="969818" y="1195333"/>
                </a:cubicBezTo>
                <a:cubicBezTo>
                  <a:pt x="1334654" y="1075260"/>
                  <a:pt x="1814945" y="1019842"/>
                  <a:pt x="2189018" y="1001369"/>
                </a:cubicBezTo>
                <a:cubicBezTo>
                  <a:pt x="2563091" y="982896"/>
                  <a:pt x="2798619" y="1107587"/>
                  <a:pt x="3214255" y="1084496"/>
                </a:cubicBezTo>
                <a:cubicBezTo>
                  <a:pt x="3629891" y="1061405"/>
                  <a:pt x="4174836" y="945951"/>
                  <a:pt x="4682836" y="862824"/>
                </a:cubicBezTo>
                <a:cubicBezTo>
                  <a:pt x="5190836" y="779697"/>
                  <a:pt x="5842000" y="599588"/>
                  <a:pt x="6262255" y="585733"/>
                </a:cubicBezTo>
                <a:cubicBezTo>
                  <a:pt x="6682510" y="571878"/>
                  <a:pt x="6848764" y="747369"/>
                  <a:pt x="7204364" y="779696"/>
                </a:cubicBezTo>
                <a:cubicBezTo>
                  <a:pt x="7559964" y="812023"/>
                  <a:pt x="8067964" y="812023"/>
                  <a:pt x="8395855" y="779696"/>
                </a:cubicBezTo>
                <a:cubicBezTo>
                  <a:pt x="8723746" y="747369"/>
                  <a:pt x="8779164" y="627297"/>
                  <a:pt x="9171709" y="585733"/>
                </a:cubicBezTo>
                <a:cubicBezTo>
                  <a:pt x="9564254" y="544169"/>
                  <a:pt x="10307782" y="590351"/>
                  <a:pt x="10751127" y="530315"/>
                </a:cubicBezTo>
                <a:cubicBezTo>
                  <a:pt x="11194472" y="470279"/>
                  <a:pt x="11471564" y="313260"/>
                  <a:pt x="11831782" y="225515"/>
                </a:cubicBezTo>
                <a:cubicBezTo>
                  <a:pt x="12192000" y="137770"/>
                  <a:pt x="12593782" y="26933"/>
                  <a:pt x="12912436" y="3842"/>
                </a:cubicBezTo>
                <a:cubicBezTo>
                  <a:pt x="13231090" y="-19249"/>
                  <a:pt x="13619018" y="68496"/>
                  <a:pt x="13743709" y="86969"/>
                </a:cubicBezTo>
              </a:path>
            </a:pathLst>
          </a:custGeom>
          <a:noFill/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860">
            <a:extLst>
              <a:ext uri="{FF2B5EF4-FFF2-40B4-BE49-F238E27FC236}">
                <a16:creationId xmlns:a16="http://schemas.microsoft.com/office/drawing/2014/main" id="{D241C88C-5D24-A84F-93CC-83A9330ECF52}"/>
              </a:ext>
            </a:extLst>
          </p:cNvPr>
          <p:cNvSpPr/>
          <p:nvPr/>
        </p:nvSpPr>
        <p:spPr>
          <a:xfrm>
            <a:off x="3711970" y="2359536"/>
            <a:ext cx="6958606" cy="3352800"/>
          </a:xfrm>
          <a:custGeom>
            <a:avLst/>
            <a:gdLst/>
            <a:ahLst/>
            <a:cxnLst/>
            <a:rect l="0" t="0" r="0" b="0"/>
            <a:pathLst>
              <a:path w="13909964" h="6705600" extrusionOk="0">
                <a:moveTo>
                  <a:pt x="0" y="6705600"/>
                </a:moveTo>
                <a:cubicBezTo>
                  <a:pt x="205509" y="6451599"/>
                  <a:pt x="411018" y="6197599"/>
                  <a:pt x="720436" y="5985163"/>
                </a:cubicBezTo>
                <a:cubicBezTo>
                  <a:pt x="1029854" y="5772727"/>
                  <a:pt x="1334654" y="5620326"/>
                  <a:pt x="1856509" y="5430981"/>
                </a:cubicBezTo>
                <a:cubicBezTo>
                  <a:pt x="2378364" y="5241636"/>
                  <a:pt x="3357419" y="5112327"/>
                  <a:pt x="3851564" y="4849091"/>
                </a:cubicBezTo>
                <a:cubicBezTo>
                  <a:pt x="4345710" y="4585855"/>
                  <a:pt x="4484255" y="4077854"/>
                  <a:pt x="4821382" y="3851563"/>
                </a:cubicBezTo>
                <a:cubicBezTo>
                  <a:pt x="5158509" y="3625272"/>
                  <a:pt x="5551054" y="3666836"/>
                  <a:pt x="5874327" y="3491345"/>
                </a:cubicBezTo>
                <a:cubicBezTo>
                  <a:pt x="6197600" y="3315854"/>
                  <a:pt x="6350000" y="3034145"/>
                  <a:pt x="6761018" y="2798618"/>
                </a:cubicBezTo>
                <a:cubicBezTo>
                  <a:pt x="7172036" y="2563091"/>
                  <a:pt x="7804727" y="2258290"/>
                  <a:pt x="8340436" y="2078181"/>
                </a:cubicBezTo>
                <a:cubicBezTo>
                  <a:pt x="8876145" y="1898072"/>
                  <a:pt x="9559637" y="1898072"/>
                  <a:pt x="9975273" y="1717963"/>
                </a:cubicBezTo>
                <a:cubicBezTo>
                  <a:pt x="10390909" y="1537854"/>
                  <a:pt x="10487891" y="1177636"/>
                  <a:pt x="10834255" y="997527"/>
                </a:cubicBezTo>
                <a:cubicBezTo>
                  <a:pt x="11180619" y="817418"/>
                  <a:pt x="12053455" y="637309"/>
                  <a:pt x="12053455" y="637309"/>
                </a:cubicBezTo>
                <a:cubicBezTo>
                  <a:pt x="12482946" y="512618"/>
                  <a:pt x="13101782" y="355599"/>
                  <a:pt x="13411200" y="249381"/>
                </a:cubicBezTo>
                <a:cubicBezTo>
                  <a:pt x="13720618" y="143163"/>
                  <a:pt x="13909964" y="0"/>
                  <a:pt x="13909964" y="0"/>
                </a:cubicBezTo>
              </a:path>
            </a:pathLst>
          </a:custGeom>
          <a:noFill/>
          <a:ln w="9525" cap="flat" cmpd="sng">
            <a:solidFill>
              <a:srgbClr val="9752C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96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journal, homme&#10;&#10;&#10;&#10;Description générée automatiquement">
            <a:extLst>
              <a:ext uri="{FF2B5EF4-FFF2-40B4-BE49-F238E27FC236}">
                <a16:creationId xmlns:a16="http://schemas.microsoft.com/office/drawing/2014/main" id="{3B218103-BF7E-5648-A00A-A3AFEAC2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96" y="819710"/>
            <a:ext cx="7471408" cy="52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9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701">
            <a:extLst>
              <a:ext uri="{FF2B5EF4-FFF2-40B4-BE49-F238E27FC236}">
                <a16:creationId xmlns:a16="http://schemas.microsoft.com/office/drawing/2014/main" id="{5796C40E-50B9-8C4B-97A6-96F50BF11BA1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7111833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Revues de code</a:t>
            </a:r>
          </a:p>
        </p:txBody>
      </p:sp>
      <p:cxnSp>
        <p:nvCxnSpPr>
          <p:cNvPr id="19" name="Shape 702">
            <a:extLst>
              <a:ext uri="{FF2B5EF4-FFF2-40B4-BE49-F238E27FC236}">
                <a16:creationId xmlns:a16="http://schemas.microsoft.com/office/drawing/2014/main" id="{28EB3011-BD99-AF40-8567-AAD86433C159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" name="Picture 2" descr="RÃ©sultat de recherche d'images pour &quot;old lady computer&quot;">
            <a:extLst>
              <a:ext uri="{FF2B5EF4-FFF2-40B4-BE49-F238E27FC236}">
                <a16:creationId xmlns:a16="http://schemas.microsoft.com/office/drawing/2014/main" id="{8C8BC40D-BD5D-9245-887D-48EC5F8D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50" y="1671430"/>
            <a:ext cx="8817252" cy="46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D6D24C-519F-5844-864C-5BFF87F418FF}"/>
              </a:ext>
            </a:extLst>
          </p:cNvPr>
          <p:cNvSpPr txBox="1"/>
          <p:nvPr/>
        </p:nvSpPr>
        <p:spPr>
          <a:xfrm>
            <a:off x="2195002" y="2874069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Code </a:t>
            </a:r>
            <a:r>
              <a:rPr lang="fr-FR" sz="2400" b="1" dirty="0" err="1">
                <a:solidFill>
                  <a:schemeClr val="bg1"/>
                </a:solidFill>
              </a:rPr>
              <a:t>ownership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86071B-823F-D24B-BF4E-2B1F7306C16C}"/>
              </a:ext>
            </a:extLst>
          </p:cNvPr>
          <p:cNvSpPr txBox="1"/>
          <p:nvPr/>
        </p:nvSpPr>
        <p:spPr>
          <a:xfrm>
            <a:off x="2195002" y="3780560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Partager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506D7F-8D2E-E144-ACED-73687FBCD6BC}"/>
              </a:ext>
            </a:extLst>
          </p:cNvPr>
          <p:cNvSpPr txBox="1"/>
          <p:nvPr/>
        </p:nvSpPr>
        <p:spPr>
          <a:xfrm>
            <a:off x="2195002" y="4687051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Identifier des problèmes au plus tôt</a:t>
            </a:r>
          </a:p>
        </p:txBody>
      </p:sp>
    </p:spTree>
    <p:extLst>
      <p:ext uri="{BB962C8B-B14F-4D97-AF65-F5344CB8AC3E}">
        <p14:creationId xmlns:p14="http://schemas.microsoft.com/office/powerpoint/2010/main" val="34932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701">
            <a:extLst>
              <a:ext uri="{FF2B5EF4-FFF2-40B4-BE49-F238E27FC236}">
                <a16:creationId xmlns:a16="http://schemas.microsoft.com/office/drawing/2014/main" id="{5796C40E-50B9-8C4B-97A6-96F50BF11BA1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7111833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 err="1"/>
              <a:t>Egoless</a:t>
            </a:r>
            <a:r>
              <a:rPr lang="fr-FR" sz="2900" dirty="0"/>
              <a:t> </a:t>
            </a:r>
            <a:r>
              <a:rPr lang="fr-FR" sz="2900" dirty="0" err="1"/>
              <a:t>Programming</a:t>
            </a:r>
            <a:endParaRPr lang="fr-FR" sz="2900" dirty="0"/>
          </a:p>
        </p:txBody>
      </p:sp>
      <p:cxnSp>
        <p:nvCxnSpPr>
          <p:cNvPr id="19" name="Shape 702">
            <a:extLst>
              <a:ext uri="{FF2B5EF4-FFF2-40B4-BE49-F238E27FC236}">
                <a16:creationId xmlns:a16="http://schemas.microsoft.com/office/drawing/2014/main" id="{28EB3011-BD99-AF40-8567-AAD86433C159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EF4C012-9987-A94B-B3A7-2B1C5854567F}"/>
              </a:ext>
            </a:extLst>
          </p:cNvPr>
          <p:cNvSpPr txBox="1"/>
          <p:nvPr/>
        </p:nvSpPr>
        <p:spPr>
          <a:xfrm>
            <a:off x="1449824" y="3502758"/>
            <a:ext cx="9292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« La seule autorité acceptable vient de la connaissance, non du pouvoir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6564A2-B46A-9C46-85E9-EADD87591F32}"/>
              </a:ext>
            </a:extLst>
          </p:cNvPr>
          <p:cNvSpPr txBox="1"/>
          <p:nvPr/>
        </p:nvSpPr>
        <p:spPr>
          <a:xfrm>
            <a:off x="6687678" y="3951723"/>
            <a:ext cx="474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Bahnschrift Condensed" panose="020B0502040204020203" pitchFamily="34" charset="0"/>
              </a:rPr>
              <a:t>The Psychology of Computer </a:t>
            </a:r>
            <a:r>
              <a:rPr lang="fr-FR" i="1" dirty="0" err="1">
                <a:latin typeface="Bahnschrift Condensed" panose="020B0502040204020203" pitchFamily="34" charset="0"/>
              </a:rPr>
              <a:t>Programming</a:t>
            </a:r>
            <a:r>
              <a:rPr lang="fr-FR" i="1" dirty="0">
                <a:latin typeface="Bahnschrift Condensed" panose="020B0502040204020203" pitchFamily="34" charset="0"/>
              </a:rPr>
              <a:t> ,1971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78E1E3-0CE2-6A4D-A0B2-C5ACE5A2BD4F}"/>
              </a:ext>
            </a:extLst>
          </p:cNvPr>
          <p:cNvSpPr txBox="1"/>
          <p:nvPr/>
        </p:nvSpPr>
        <p:spPr>
          <a:xfrm>
            <a:off x="4018994" y="2816610"/>
            <a:ext cx="395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« Vous n’êtes pas votre code »</a:t>
            </a:r>
          </a:p>
        </p:txBody>
      </p:sp>
      <p:pic>
        <p:nvPicPr>
          <p:cNvPr id="3" name="Image 2" descr="Une image contenant personne, homme, bâtiment, avant&#10;&#10;&#10;&#10;Description générée automatiquement">
            <a:extLst>
              <a:ext uri="{FF2B5EF4-FFF2-40B4-BE49-F238E27FC236}">
                <a16:creationId xmlns:a16="http://schemas.microsoft.com/office/drawing/2014/main" id="{3173D945-53F7-0646-93B7-9229D0886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964" y="1506590"/>
            <a:ext cx="7942072" cy="44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9803" y="-479685"/>
            <a:ext cx="12491803" cy="7540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1714500" y="0"/>
            <a:ext cx="8743950" cy="664234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503303" y="4104167"/>
            <a:ext cx="7166344" cy="850605"/>
          </a:xfrm>
          <a:prstGeom prst="roundRect">
            <a:avLst/>
          </a:prstGeom>
          <a:noFill/>
          <a:ln w="57150">
            <a:solidFill>
              <a:srgbClr val="008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08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06" y="2125582"/>
            <a:ext cx="5413188" cy="3680968"/>
          </a:xfrm>
          <a:prstGeom prst="rect">
            <a:avLst/>
          </a:prstGeom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6510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Avoir des actions positives sur le code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29427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FAC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83894B-C52D-1F47-9B19-E8846EB27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3" b="6241"/>
          <a:stretch/>
        </p:blipFill>
        <p:spPr>
          <a:xfrm>
            <a:off x="2020329" y="1235676"/>
            <a:ext cx="8151341" cy="56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4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8712262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Comment est pilotée la stratégie IT de l’entreprise ?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" name="Picture 2" descr="RÃ©sultat de recherche d'images pour &quot;BOSS baby&quot;">
            <a:extLst>
              <a:ext uri="{FF2B5EF4-FFF2-40B4-BE49-F238E27FC236}">
                <a16:creationId xmlns:a16="http://schemas.microsoft.com/office/drawing/2014/main" id="{9CB0165E-5478-8347-B66E-9666F620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0863"/>
            <a:ext cx="9144000" cy="50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67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8263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Qu’est-ce qui sort de la boite noire ?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" name="Image 3" descr="Une image contenant objet&#10;&#10;&#10;&#10;Description générée automatiquement">
            <a:extLst>
              <a:ext uri="{FF2B5EF4-FFF2-40B4-BE49-F238E27FC236}">
                <a16:creationId xmlns:a16="http://schemas.microsoft.com/office/drawing/2014/main" id="{6B928306-6096-504B-8F1B-5C7B76F8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961"/>
            <a:ext cx="12192000" cy="70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84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8263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Le problème de la boite noire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B03DF8D-FE49-9947-8800-3C4BCAB208F5}"/>
              </a:ext>
            </a:extLst>
          </p:cNvPr>
          <p:cNvSpPr/>
          <p:nvPr/>
        </p:nvSpPr>
        <p:spPr>
          <a:xfrm>
            <a:off x="3768173" y="1746504"/>
            <a:ext cx="4459528" cy="4459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107701-CBD0-CD4F-9A07-C02D603F0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96" y="3163468"/>
            <a:ext cx="1625600" cy="1625600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6779EEAE-8791-3E4A-94A3-1F7D7BD86653}"/>
              </a:ext>
            </a:extLst>
          </p:cNvPr>
          <p:cNvSpPr/>
          <p:nvPr/>
        </p:nvSpPr>
        <p:spPr>
          <a:xfrm>
            <a:off x="2266525" y="3867975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DCD055A8-5647-C148-9B67-4E0F8C5E7C10}"/>
              </a:ext>
            </a:extLst>
          </p:cNvPr>
          <p:cNvSpPr/>
          <p:nvPr/>
        </p:nvSpPr>
        <p:spPr>
          <a:xfrm>
            <a:off x="8455311" y="3867975"/>
            <a:ext cx="1270000" cy="21658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0F7445-5BE6-7247-8661-2F827282F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940" y="3163468"/>
            <a:ext cx="1625600" cy="1625600"/>
          </a:xfrm>
          <a:prstGeom prst="rect">
            <a:avLst/>
          </a:prstGeom>
        </p:spPr>
      </p:pic>
      <p:pic>
        <p:nvPicPr>
          <p:cNvPr id="20" name="Image 19" descr="Une image contenant personne, homme, tenant, intérieur&#10;&#10;&#10;&#10;Description générée automatiquement">
            <a:extLst>
              <a:ext uri="{FF2B5EF4-FFF2-40B4-BE49-F238E27FC236}">
                <a16:creationId xmlns:a16="http://schemas.microsoft.com/office/drawing/2014/main" id="{188D1BD6-30EE-1C42-8ECC-E529B373B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245" y="2534001"/>
            <a:ext cx="3969384" cy="26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9803" y="-505085"/>
            <a:ext cx="12491803" cy="7540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1714500" y="0"/>
            <a:ext cx="8743950" cy="664234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503303" y="4967767"/>
            <a:ext cx="7166344" cy="850605"/>
          </a:xfrm>
          <a:prstGeom prst="roundRect">
            <a:avLst/>
          </a:prstGeom>
          <a:noFill/>
          <a:ln w="57150">
            <a:solidFill>
              <a:srgbClr val="008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855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8263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Quels sont les indicateurs de base ?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" name="Triangle 11">
            <a:extLst>
              <a:ext uri="{FF2B5EF4-FFF2-40B4-BE49-F238E27FC236}">
                <a16:creationId xmlns:a16="http://schemas.microsoft.com/office/drawing/2014/main" id="{659561DD-BAC2-9E46-BBE1-E90D77C74A07}"/>
              </a:ext>
            </a:extLst>
          </p:cNvPr>
          <p:cNvSpPr/>
          <p:nvPr/>
        </p:nvSpPr>
        <p:spPr>
          <a:xfrm>
            <a:off x="4931376" y="1790604"/>
            <a:ext cx="2329248" cy="20079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Time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B7CF0D31-38DF-F348-A386-6DCE660AC78F}"/>
              </a:ext>
            </a:extLst>
          </p:cNvPr>
          <p:cNvSpPr/>
          <p:nvPr/>
        </p:nvSpPr>
        <p:spPr>
          <a:xfrm>
            <a:off x="3766752" y="3798577"/>
            <a:ext cx="2329248" cy="20079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Cost</a:t>
            </a:r>
            <a:endParaRPr lang="fr-FR" sz="2400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38009D83-93F9-7442-A2D3-0C2AAA838350}"/>
              </a:ext>
            </a:extLst>
          </p:cNvPr>
          <p:cNvSpPr/>
          <p:nvPr/>
        </p:nvSpPr>
        <p:spPr>
          <a:xfrm>
            <a:off x="6096000" y="3798577"/>
            <a:ext cx="2329248" cy="20079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Scope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073E78-8D3A-5D48-9BCE-D75F096F05E2}"/>
              </a:ext>
            </a:extLst>
          </p:cNvPr>
          <p:cNvSpPr txBox="1"/>
          <p:nvPr/>
        </p:nvSpPr>
        <p:spPr>
          <a:xfrm>
            <a:off x="5554024" y="4199336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Quality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61037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DEC0B59-2766-6A43-8F3B-0CC25BDFC949}"/>
              </a:ext>
            </a:extLst>
          </p:cNvPr>
          <p:cNvSpPr txBox="1"/>
          <p:nvPr/>
        </p:nvSpPr>
        <p:spPr>
          <a:xfrm>
            <a:off x="458678" y="3850604"/>
            <a:ext cx="13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Clean code</a:t>
            </a:r>
          </a:p>
        </p:txBody>
      </p:sp>
      <p:pic>
        <p:nvPicPr>
          <p:cNvPr id="3" name="Image 2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6AEB4884-600B-4B45-B99D-23AED035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7" y="469556"/>
            <a:ext cx="11806866" cy="54493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207D70-ADEF-DD4A-B111-E5BACBB6287E}"/>
              </a:ext>
            </a:extLst>
          </p:cNvPr>
          <p:cNvSpPr txBox="1"/>
          <p:nvPr/>
        </p:nvSpPr>
        <p:spPr>
          <a:xfrm>
            <a:off x="7646318" y="6388445"/>
            <a:ext cx="435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The Future Of </a:t>
            </a:r>
            <a:r>
              <a:rPr lang="fr-FR" i="1" dirty="0" err="1"/>
              <a:t>Work</a:t>
            </a:r>
            <a:r>
              <a:rPr lang="fr-FR" i="1" dirty="0"/>
              <a:t> – </a:t>
            </a:r>
            <a:r>
              <a:rPr lang="fr-FR" i="1" dirty="0" err="1"/>
              <a:t>Appian</a:t>
            </a:r>
            <a:r>
              <a:rPr lang="fr-FR" i="1" dirty="0"/>
              <a:t> (Octobre 2018)</a:t>
            </a:r>
          </a:p>
        </p:txBody>
      </p:sp>
    </p:spTree>
    <p:extLst>
      <p:ext uri="{BB962C8B-B14F-4D97-AF65-F5344CB8AC3E}">
        <p14:creationId xmlns:p14="http://schemas.microsoft.com/office/powerpoint/2010/main" val="3731323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texte&#10;&#10;&#10;&#10;Description générée automatiquement">
            <a:extLst>
              <a:ext uri="{FF2B5EF4-FFF2-40B4-BE49-F238E27FC236}">
                <a16:creationId xmlns:a16="http://schemas.microsoft.com/office/drawing/2014/main" id="{FE76DAD8-AB69-F740-8078-C3EE02E07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12" y="668866"/>
            <a:ext cx="5073775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Shape 8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extérieur&#10;&#10;&#10;&#10;Description générée automatiquement">
            <a:extLst>
              <a:ext uri="{FF2B5EF4-FFF2-40B4-BE49-F238E27FC236}">
                <a16:creationId xmlns:a16="http://schemas.microsoft.com/office/drawing/2014/main" id="{215AEC47-9418-2744-AE83-E9D02C504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936" y="470931"/>
            <a:ext cx="5440127" cy="59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36C31380-280C-6945-A0FB-1BADB0128CB7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9008824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Quels sont les indicateurs sur la qualité du projet ?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08716DCE-F64A-784F-9C06-7A4DA0E27ED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683C1EC-7171-784A-ABC0-068B0EA27DD8}"/>
              </a:ext>
            </a:extLst>
          </p:cNvPr>
          <p:cNvSpPr txBox="1"/>
          <p:nvPr/>
        </p:nvSpPr>
        <p:spPr>
          <a:xfrm>
            <a:off x="1119469" y="3518775"/>
            <a:ext cx="347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Nombre de code </a:t>
            </a:r>
            <a:r>
              <a:rPr lang="fr-FR" sz="2400" dirty="0" err="1"/>
              <a:t>smells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CFC30A-1AC3-E449-862E-1140E0E02736}"/>
              </a:ext>
            </a:extLst>
          </p:cNvPr>
          <p:cNvSpPr txBox="1"/>
          <p:nvPr/>
        </p:nvSpPr>
        <p:spPr>
          <a:xfrm>
            <a:off x="1131683" y="473170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Couverture de code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997C7-4A3F-6C46-989A-775C557D175E}"/>
              </a:ext>
            </a:extLst>
          </p:cNvPr>
          <p:cNvSpPr/>
          <p:nvPr/>
        </p:nvSpPr>
        <p:spPr>
          <a:xfrm>
            <a:off x="1131683" y="2305849"/>
            <a:ext cx="2540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Nombre de bugs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669B9A-3F2C-4443-B0AD-1F9FD6BDB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C6880A-53CD-9B42-9703-CC6715CAB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463" y="3340100"/>
            <a:ext cx="812800" cy="812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B82F81-C170-5D43-8FC6-EC65053A5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825" y="4556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AA60BF-5288-864B-8219-95F90C029D50}"/>
              </a:ext>
            </a:extLst>
          </p:cNvPr>
          <p:cNvSpPr txBox="1"/>
          <p:nvPr/>
        </p:nvSpPr>
        <p:spPr>
          <a:xfrm>
            <a:off x="8977745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D7F7A3-6986-474C-8AE0-C8CB4C7A36AB}"/>
              </a:ext>
            </a:extLst>
          </p:cNvPr>
          <p:cNvSpPr txBox="1"/>
          <p:nvPr/>
        </p:nvSpPr>
        <p:spPr>
          <a:xfrm>
            <a:off x="956099" y="2951946"/>
            <a:ext cx="10279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800" i="1" dirty="0"/>
              <a:t>“When a measure becomes a target, it ceases to be a good measure.”</a:t>
            </a:r>
          </a:p>
          <a:p>
            <a:pPr algn="r"/>
            <a:r>
              <a:rPr lang="en" sz="2800" i="1" dirty="0"/>
              <a:t>  </a:t>
            </a:r>
            <a:r>
              <a:rPr lang="en" sz="2000" i="1" dirty="0"/>
              <a:t>Goodhart’s Law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02515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70" cy="24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AA60BF-5288-864B-8219-95F90C029D50}"/>
              </a:ext>
            </a:extLst>
          </p:cNvPr>
          <p:cNvSpPr txBox="1"/>
          <p:nvPr/>
        </p:nvSpPr>
        <p:spPr>
          <a:xfrm>
            <a:off x="8977745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6D383A-5EEB-B14C-A28B-E00C19DB5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42" y="695582"/>
            <a:ext cx="7289115" cy="54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38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5AA60BF-5288-864B-8219-95F90C029D50}"/>
              </a:ext>
            </a:extLst>
          </p:cNvPr>
          <p:cNvSpPr txBox="1"/>
          <p:nvPr/>
        </p:nvSpPr>
        <p:spPr>
          <a:xfrm>
            <a:off x="8977745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 descr="Une image contenant personne, homme, intérieur, tenant&#10;&#10;&#10;&#10;Description générée automatiquement">
            <a:extLst>
              <a:ext uri="{FF2B5EF4-FFF2-40B4-BE49-F238E27FC236}">
                <a16:creationId xmlns:a16="http://schemas.microsoft.com/office/drawing/2014/main" id="{1FB758B1-3608-B34C-A7BA-B21A510D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03" y="1676903"/>
            <a:ext cx="10362194" cy="51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67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503011" y="2470885"/>
            <a:ext cx="9083417" cy="60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charset="0"/>
              <a:buChar char="•"/>
            </a:pPr>
            <a:r>
              <a:rPr lang="fr-FR" sz="2200" dirty="0"/>
              <a:t>Démarches autour de la </a:t>
            </a:r>
            <a:r>
              <a:rPr lang="fr-FR" sz="2200" b="1" dirty="0"/>
              <a:t>Qualité logicielle</a:t>
            </a:r>
          </a:p>
          <a:p>
            <a:pPr marL="342900" lvl="1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sz="22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999129" y="3209365"/>
            <a:ext cx="25635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800" dirty="0"/>
              <a:t>Réduction du risque</a:t>
            </a:r>
          </a:p>
          <a:p>
            <a:pPr marL="285750" indent="-285750">
              <a:buFont typeface="Arial" charset="0"/>
              <a:buChar char="•"/>
            </a:pPr>
            <a:endParaRPr lang="fr-FR" sz="1800" dirty="0"/>
          </a:p>
          <a:p>
            <a:pPr marL="285750" indent="-285750">
              <a:buFont typeface="Arial" charset="0"/>
              <a:buChar char="•"/>
            </a:pPr>
            <a:r>
              <a:rPr lang="fr-FR" sz="1800" dirty="0"/>
              <a:t>Réduction des coûts</a:t>
            </a:r>
          </a:p>
          <a:p>
            <a:pPr marL="285750" indent="-285750">
              <a:buFont typeface="Arial" charset="0"/>
              <a:buChar char="•"/>
            </a:pPr>
            <a:endParaRPr lang="fr-FR" sz="1800" dirty="0"/>
          </a:p>
          <a:p>
            <a:pPr marL="285750" indent="-285750">
              <a:buFont typeface="Arial" charset="0"/>
              <a:buChar char="•"/>
            </a:pPr>
            <a:r>
              <a:rPr lang="fr-FR" sz="1800" dirty="0"/>
              <a:t>Valorisation</a:t>
            </a:r>
          </a:p>
          <a:p>
            <a:pPr marL="285750" indent="-285750">
              <a:buFont typeface="Arial" charset="0"/>
              <a:buChar char="•"/>
            </a:pPr>
            <a:endParaRPr lang="fr-FR" sz="1800" dirty="0"/>
          </a:p>
          <a:p>
            <a:pPr marL="285750" indent="-285750">
              <a:buFont typeface="Arial" charset="0"/>
              <a:buChar char="•"/>
            </a:pPr>
            <a:r>
              <a:rPr lang="fr-FR" sz="1800" dirty="0"/>
              <a:t>RH</a:t>
            </a:r>
          </a:p>
          <a:p>
            <a:pPr marL="285750" lvl="1" indent="-285750">
              <a:buFont typeface="Arial" charset="0"/>
              <a:buChar char="•"/>
            </a:pPr>
            <a:endParaRPr lang="fr-FR" sz="1800" dirty="0"/>
          </a:p>
        </p:txBody>
      </p:sp>
      <p:sp>
        <p:nvSpPr>
          <p:cNvPr id="8" name="Shape 701">
            <a:extLst>
              <a:ext uri="{FF2B5EF4-FFF2-40B4-BE49-F238E27FC236}">
                <a16:creationId xmlns:a16="http://schemas.microsoft.com/office/drawing/2014/main" id="{4D02211C-D463-7546-ACC8-5A2D40CAC5D9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4856071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Tendance actuelle</a:t>
            </a:r>
          </a:p>
        </p:txBody>
      </p:sp>
      <p:cxnSp>
        <p:nvCxnSpPr>
          <p:cNvPr id="9" name="Shape 702">
            <a:extLst>
              <a:ext uri="{FF2B5EF4-FFF2-40B4-BE49-F238E27FC236}">
                <a16:creationId xmlns:a16="http://schemas.microsoft.com/office/drawing/2014/main" id="{00393CB3-EFFA-514D-AD05-62AD32EA964B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927761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701">
            <a:extLst>
              <a:ext uri="{FF2B5EF4-FFF2-40B4-BE49-F238E27FC236}">
                <a16:creationId xmlns:a16="http://schemas.microsoft.com/office/drawing/2014/main" id="{4D02211C-D463-7546-ACC8-5A2D40CAC5D9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4856071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Tendance actuelle</a:t>
            </a:r>
          </a:p>
        </p:txBody>
      </p:sp>
      <p:cxnSp>
        <p:nvCxnSpPr>
          <p:cNvPr id="9" name="Shape 702">
            <a:extLst>
              <a:ext uri="{FF2B5EF4-FFF2-40B4-BE49-F238E27FC236}">
                <a16:creationId xmlns:a16="http://schemas.microsoft.com/office/drawing/2014/main" id="{00393CB3-EFFA-514D-AD05-62AD32EA964B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AA1FAE4-8488-6941-8963-1324D04F9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08" y="4724388"/>
            <a:ext cx="3986060" cy="15774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BC3141-D49B-1F47-B244-63570AE7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687" y="3335475"/>
            <a:ext cx="1828800" cy="1104900"/>
          </a:xfrm>
          <a:prstGeom prst="rect">
            <a:avLst/>
          </a:prstGeom>
        </p:spPr>
      </p:pic>
      <p:pic>
        <p:nvPicPr>
          <p:cNvPr id="13" name="Image 12" descr="Une image contenant clipart&#10;&#10;&#10;&#10;Description générée automatiquement">
            <a:extLst>
              <a:ext uri="{FF2B5EF4-FFF2-40B4-BE49-F238E27FC236}">
                <a16:creationId xmlns:a16="http://schemas.microsoft.com/office/drawing/2014/main" id="{7E83EC04-94EE-7345-B560-1A3168308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599" y="1692082"/>
            <a:ext cx="2048237" cy="1022099"/>
          </a:xfrm>
          <a:prstGeom prst="rect">
            <a:avLst/>
          </a:prstGeom>
        </p:spPr>
      </p:pic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28EF8B94-89DF-9640-9AAC-7722F240BA71}"/>
              </a:ext>
            </a:extLst>
          </p:cNvPr>
          <p:cNvSpPr/>
          <p:nvPr/>
        </p:nvSpPr>
        <p:spPr>
          <a:xfrm rot="16200000">
            <a:off x="6151467" y="1440929"/>
            <a:ext cx="573741" cy="1707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D32ECA-C502-6145-866F-1669F53C41E4}"/>
              </a:ext>
            </a:extLst>
          </p:cNvPr>
          <p:cNvSpPr txBox="1"/>
          <p:nvPr/>
        </p:nvSpPr>
        <p:spPr>
          <a:xfrm>
            <a:off x="7883143" y="1943906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Agile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CB6D570-D70D-764C-BB72-6179140CE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97" y="3046439"/>
            <a:ext cx="1577462" cy="1577462"/>
          </a:xfrm>
          <a:prstGeom prst="rect">
            <a:avLst/>
          </a:prstGeom>
        </p:spPr>
      </p:pic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E51B1EAF-0C6E-4B42-B453-912A587B64CF}"/>
              </a:ext>
            </a:extLst>
          </p:cNvPr>
          <p:cNvSpPr/>
          <p:nvPr/>
        </p:nvSpPr>
        <p:spPr>
          <a:xfrm rot="16200000">
            <a:off x="6151467" y="3033958"/>
            <a:ext cx="573741" cy="1707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AC222681-493A-654A-A05A-9DDE3A8486EF}"/>
              </a:ext>
            </a:extLst>
          </p:cNvPr>
          <p:cNvSpPr/>
          <p:nvPr/>
        </p:nvSpPr>
        <p:spPr>
          <a:xfrm rot="16200000">
            <a:off x="6151466" y="4659152"/>
            <a:ext cx="573741" cy="1707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33D8F2F-9365-684F-83CE-0A5E10D0B3A9}"/>
              </a:ext>
            </a:extLst>
          </p:cNvPr>
          <p:cNvSpPr txBox="1"/>
          <p:nvPr/>
        </p:nvSpPr>
        <p:spPr>
          <a:xfrm>
            <a:off x="7883519" y="3533981"/>
            <a:ext cx="179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DevOps</a:t>
            </a:r>
            <a:endParaRPr lang="fr-FR" sz="4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2B598DB-E394-0B4D-8373-7556340B1053}"/>
              </a:ext>
            </a:extLst>
          </p:cNvPr>
          <p:cNvSpPr txBox="1"/>
          <p:nvPr/>
        </p:nvSpPr>
        <p:spPr>
          <a:xfrm>
            <a:off x="7856589" y="5159175"/>
            <a:ext cx="3638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Qualité logicielle</a:t>
            </a:r>
          </a:p>
        </p:txBody>
      </p:sp>
      <p:sp>
        <p:nvSpPr>
          <p:cNvPr id="18" name="Croix 17">
            <a:extLst>
              <a:ext uri="{FF2B5EF4-FFF2-40B4-BE49-F238E27FC236}">
                <a16:creationId xmlns:a16="http://schemas.microsoft.com/office/drawing/2014/main" id="{1EB5AD7C-794F-1E4F-9652-74B6037C2FEF}"/>
              </a:ext>
            </a:extLst>
          </p:cNvPr>
          <p:cNvSpPr/>
          <p:nvPr/>
        </p:nvSpPr>
        <p:spPr>
          <a:xfrm>
            <a:off x="2672664" y="3574333"/>
            <a:ext cx="490479" cy="490479"/>
          </a:xfrm>
          <a:prstGeom prst="plus">
            <a:avLst>
              <a:gd name="adj" fmla="val 43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1" grpId="0" animBg="1"/>
      <p:bldP spid="22" grpId="0" animBg="1"/>
      <p:bldP spid="23" grpId="0"/>
      <p:bldP spid="24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photo, posant, debout&#10;&#10;&#10;&#10;Description générée automatiquement">
            <a:extLst>
              <a:ext uri="{FF2B5EF4-FFF2-40B4-BE49-F238E27FC236}">
                <a16:creationId xmlns:a16="http://schemas.microsoft.com/office/drawing/2014/main" id="{74A10BB5-E892-744D-811F-EE3E5F31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50" y="121752"/>
            <a:ext cx="8810509" cy="6614496"/>
          </a:xfrm>
          <a:prstGeom prst="rect">
            <a:avLst/>
          </a:prstGeom>
        </p:spPr>
      </p:pic>
      <p:sp>
        <p:nvSpPr>
          <p:cNvPr id="8" name="Shape 900">
            <a:extLst>
              <a:ext uri="{FF2B5EF4-FFF2-40B4-BE49-F238E27FC236}">
                <a16:creationId xmlns:a16="http://schemas.microsoft.com/office/drawing/2014/main" id="{31A85767-41AE-CB4D-B215-789D0CE7443D}"/>
              </a:ext>
            </a:extLst>
          </p:cNvPr>
          <p:cNvSpPr txBox="1"/>
          <p:nvPr/>
        </p:nvSpPr>
        <p:spPr>
          <a:xfrm>
            <a:off x="2188259" y="1944002"/>
            <a:ext cx="9083417" cy="296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fr-FR" sz="2200" i="0" u="none" strike="noStrike" cap="none" dirty="0">
              <a:solidFill>
                <a:schemeClr val="bg1"/>
              </a:solidFill>
              <a:sym typeface="Arial"/>
            </a:endParaRPr>
          </a:p>
          <a:p>
            <a:pPr>
              <a:lnSpc>
                <a:spcPct val="150000"/>
              </a:lnSpc>
              <a:buSzPts val="2200"/>
            </a:pPr>
            <a:r>
              <a:rPr lang="fr-FR" sz="2200" dirty="0">
                <a:solidFill>
                  <a:schemeClr val="bg1"/>
                </a:solidFill>
              </a:rPr>
              <a:t> </a:t>
            </a:r>
          </a:p>
          <a:p>
            <a:pPr marL="292100" indent="-292100">
              <a:lnSpc>
                <a:spcPct val="150000"/>
              </a:lnSpc>
              <a:buSzPts val="2200"/>
              <a:buFont typeface="Arial"/>
              <a:buChar char="•"/>
            </a:pPr>
            <a:endParaRPr lang="fr-FR" sz="2200" dirty="0">
              <a:solidFill>
                <a:schemeClr val="bg1"/>
              </a:solidFill>
            </a:endParaRPr>
          </a:p>
          <a:p>
            <a:pPr marL="292100" lvl="0" indent="-292100">
              <a:lnSpc>
                <a:spcPct val="150000"/>
              </a:lnSpc>
              <a:buSzPts val="2200"/>
              <a:buFont typeface="Arial"/>
              <a:buChar char="•"/>
            </a:pPr>
            <a:endParaRPr lang="fr-FR" sz="2200" dirty="0">
              <a:solidFill>
                <a:schemeClr val="bg1"/>
              </a:solidFill>
            </a:endParaRPr>
          </a:p>
          <a:p>
            <a:pPr marL="2921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endParaRPr lang="fr-FR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220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D96DD5-02A2-8040-98C5-18D688220DD7}"/>
              </a:ext>
            </a:extLst>
          </p:cNvPr>
          <p:cNvSpPr txBox="1"/>
          <p:nvPr/>
        </p:nvSpPr>
        <p:spPr>
          <a:xfrm>
            <a:off x="2431250" y="2198737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Groupes (</a:t>
            </a:r>
            <a:r>
              <a:rPr lang="fr-FR" sz="2400" b="1" dirty="0" err="1">
                <a:solidFill>
                  <a:schemeClr val="bg1"/>
                </a:solidFill>
              </a:rPr>
              <a:t>Okiwi</a:t>
            </a:r>
            <a:r>
              <a:rPr lang="fr-FR" sz="2400" b="1" dirty="0">
                <a:solidFill>
                  <a:schemeClr val="bg1"/>
                </a:solidFill>
              </a:rPr>
              <a:t> / JUG / Software </a:t>
            </a:r>
            <a:r>
              <a:rPr lang="fr-FR" sz="2400" b="1" dirty="0" err="1">
                <a:solidFill>
                  <a:schemeClr val="bg1"/>
                </a:solidFill>
              </a:rPr>
              <a:t>Crafters</a:t>
            </a:r>
            <a:r>
              <a:rPr lang="fr-FR" sz="2400" b="1" dirty="0">
                <a:solidFill>
                  <a:schemeClr val="bg1"/>
                </a:solidFill>
              </a:rPr>
              <a:t> / etc.)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74CD5A-22F7-3C48-9AB0-D6A830A5F3C8}"/>
              </a:ext>
            </a:extLst>
          </p:cNvPr>
          <p:cNvSpPr txBox="1"/>
          <p:nvPr/>
        </p:nvSpPr>
        <p:spPr>
          <a:xfrm>
            <a:off x="2431250" y="2857040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Meetups</a:t>
            </a:r>
            <a:endParaRPr lang="fr-FR" sz="2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A5EF67-222D-C741-9A14-0ABF228C7F0A}"/>
              </a:ext>
            </a:extLst>
          </p:cNvPr>
          <p:cNvSpPr txBox="1"/>
          <p:nvPr/>
        </p:nvSpPr>
        <p:spPr>
          <a:xfrm>
            <a:off x="2431250" y="3515343"/>
            <a:ext cx="819150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ts val="2200"/>
            </a:pPr>
            <a:r>
              <a:rPr lang="fr-FR" sz="2400" b="1" dirty="0">
                <a:solidFill>
                  <a:schemeClr val="bg1"/>
                </a:solidFill>
              </a:rPr>
              <a:t>Brown Bag Lunch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2E982E-9134-B549-8CB6-108F89A40995}"/>
              </a:ext>
            </a:extLst>
          </p:cNvPr>
          <p:cNvSpPr txBox="1"/>
          <p:nvPr/>
        </p:nvSpPr>
        <p:spPr>
          <a:xfrm>
            <a:off x="2431250" y="5110636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Conférences</a:t>
            </a:r>
            <a:endParaRPr lang="fr-FR" sz="2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3D1CB0-9BAD-7C4C-9F84-EE5147DF1D6D}"/>
              </a:ext>
            </a:extLst>
          </p:cNvPr>
          <p:cNvSpPr txBox="1"/>
          <p:nvPr/>
        </p:nvSpPr>
        <p:spPr>
          <a:xfrm>
            <a:off x="2431250" y="4301053"/>
            <a:ext cx="819150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ts val="2200"/>
            </a:pPr>
            <a:r>
              <a:rPr lang="fr-FR" sz="2400" b="1" dirty="0" err="1">
                <a:solidFill>
                  <a:schemeClr val="bg1"/>
                </a:solidFill>
              </a:rPr>
              <a:t>Coding</a:t>
            </a:r>
            <a:r>
              <a:rPr lang="fr-FR" sz="2400" b="1" dirty="0">
                <a:solidFill>
                  <a:schemeClr val="bg1"/>
                </a:solidFill>
              </a:rPr>
              <a:t> Dojo</a:t>
            </a:r>
          </a:p>
        </p:txBody>
      </p:sp>
    </p:spTree>
    <p:extLst>
      <p:ext uri="{BB962C8B-B14F-4D97-AF65-F5344CB8AC3E}">
        <p14:creationId xmlns:p14="http://schemas.microsoft.com/office/powerpoint/2010/main" val="12415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465069" y="1890769"/>
            <a:ext cx="9083417" cy="351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Hétérogénéité dans les équipes</a:t>
            </a:r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Taille de l’entreprise / </a:t>
            </a:r>
            <a:r>
              <a:rPr lang="fr-FR" sz="2200" dirty="0" err="1"/>
              <a:t>Turn</a:t>
            </a:r>
            <a:r>
              <a:rPr lang="fr-FR" sz="2200" dirty="0"/>
              <a:t> over / </a:t>
            </a:r>
            <a:r>
              <a:rPr lang="fr-FR" sz="2200" dirty="0" err="1"/>
              <a:t>Remote</a:t>
            </a: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Conduite du changement</a:t>
            </a:r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Problème de communication</a:t>
            </a:r>
          </a:p>
          <a:p>
            <a:pPr marL="342900" lvl="1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sz="22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C42DD941-C4A3-144E-9220-720C2BC2C1B0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4856071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Réalité ?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DF38FC7F-407E-C340-88E5-119461CC726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08626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454209" y="2231427"/>
            <a:ext cx="9083417" cy="496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Apparition de rôle « Coach software craftsmanship »</a:t>
            </a:r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Organisation d’évènements</a:t>
            </a:r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Le but : la diffusion des bonnes pratiques</a:t>
            </a:r>
          </a:p>
          <a:p>
            <a:pPr>
              <a:lnSpc>
                <a:spcPct val="150000"/>
              </a:lnSpc>
              <a:buSzPts val="2200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r>
              <a:rPr lang="fr-FR" sz="2200" dirty="0"/>
              <a:t>Encore trop hétérogène entre les entreprises</a:t>
            </a:r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lang="fr-FR" sz="2200" dirty="0"/>
          </a:p>
          <a:p>
            <a:pPr marL="342900" lvl="1" indent="-342900">
              <a:lnSpc>
                <a:spcPct val="150000"/>
              </a:lnSpc>
              <a:buSzPts val="2200"/>
              <a:buFont typeface="Arial" charset="0"/>
              <a:buChar char="•"/>
            </a:pPr>
            <a:endParaRPr sz="22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01">
            <a:extLst>
              <a:ext uri="{FF2B5EF4-FFF2-40B4-BE49-F238E27FC236}">
                <a16:creationId xmlns:a16="http://schemas.microsoft.com/office/drawing/2014/main" id="{C42DD941-C4A3-144E-9220-720C2BC2C1B0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10854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La qualité logicielle : un objectif en 2019</a:t>
            </a:r>
          </a:p>
        </p:txBody>
      </p:sp>
      <p:cxnSp>
        <p:nvCxnSpPr>
          <p:cNvPr id="8" name="Shape 702">
            <a:extLst>
              <a:ext uri="{FF2B5EF4-FFF2-40B4-BE49-F238E27FC236}">
                <a16:creationId xmlns:a16="http://schemas.microsoft.com/office/drawing/2014/main" id="{DF38FC7F-407E-C340-88E5-119461CC7268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777379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03FE02-BED3-FA4A-8542-6121D716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501" y="647513"/>
            <a:ext cx="6387727" cy="6210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D1BAC0-85A1-524A-967A-3E5B2811556A}"/>
              </a:ext>
            </a:extLst>
          </p:cNvPr>
          <p:cNvSpPr/>
          <p:nvPr/>
        </p:nvSpPr>
        <p:spPr>
          <a:xfrm>
            <a:off x="2284830" y="6261068"/>
            <a:ext cx="8104094" cy="5969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09A242-4155-5A43-B6EC-CB1DBADA4358}"/>
              </a:ext>
            </a:extLst>
          </p:cNvPr>
          <p:cNvSpPr txBox="1"/>
          <p:nvPr/>
        </p:nvSpPr>
        <p:spPr>
          <a:xfrm>
            <a:off x="5009266" y="647512"/>
            <a:ext cx="2496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99657658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9803" y="-479685"/>
            <a:ext cx="12491803" cy="7540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1714500" y="0"/>
            <a:ext cx="8743950" cy="664234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509284" y="3274828"/>
            <a:ext cx="7166344" cy="850605"/>
          </a:xfrm>
          <a:prstGeom prst="roundRect">
            <a:avLst/>
          </a:prstGeom>
          <a:noFill/>
          <a:ln w="57150">
            <a:solidFill>
              <a:srgbClr val="008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0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94015" y="5990589"/>
            <a:ext cx="268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9250" y="5806550"/>
            <a:ext cx="613175" cy="6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701">
            <a:extLst>
              <a:ext uri="{FF2B5EF4-FFF2-40B4-BE49-F238E27FC236}">
                <a16:creationId xmlns:a16="http://schemas.microsoft.com/office/drawing/2014/main" id="{5796C40E-50B9-8C4B-97A6-96F50BF11BA1}"/>
              </a:ext>
            </a:extLst>
          </p:cNvPr>
          <p:cNvSpPr txBox="1">
            <a:spLocks/>
          </p:cNvSpPr>
          <p:nvPr/>
        </p:nvSpPr>
        <p:spPr>
          <a:xfrm>
            <a:off x="728300" y="556150"/>
            <a:ext cx="7111833" cy="495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ts val="2900"/>
            </a:pPr>
            <a:r>
              <a:rPr lang="fr-FR" sz="2900" dirty="0"/>
              <a:t>Développement =&gt; Création</a:t>
            </a:r>
          </a:p>
        </p:txBody>
      </p:sp>
      <p:cxnSp>
        <p:nvCxnSpPr>
          <p:cNvPr id="19" name="Shape 702">
            <a:extLst>
              <a:ext uri="{FF2B5EF4-FFF2-40B4-BE49-F238E27FC236}">
                <a16:creationId xmlns:a16="http://schemas.microsoft.com/office/drawing/2014/main" id="{28EB3011-BD99-AF40-8567-AAD86433C159}"/>
              </a:ext>
            </a:extLst>
          </p:cNvPr>
          <p:cNvCxnSpPr/>
          <p:nvPr/>
        </p:nvCxnSpPr>
        <p:spPr>
          <a:xfrm>
            <a:off x="773869" y="1310652"/>
            <a:ext cx="691200" cy="0"/>
          </a:xfrm>
          <a:prstGeom prst="straightConnector1">
            <a:avLst/>
          </a:prstGeom>
          <a:noFill/>
          <a:ln w="76200" cap="flat" cmpd="sng">
            <a:solidFill>
              <a:srgbClr val="0083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" name="Image 8" descr="Une image contenant intérieur, table, plancher&#10;&#10;&#10;&#10;Description générée automatiquement">
            <a:extLst>
              <a:ext uri="{FF2B5EF4-FFF2-40B4-BE49-F238E27FC236}">
                <a16:creationId xmlns:a16="http://schemas.microsoft.com/office/drawing/2014/main" id="{3F81D980-94E8-B64A-BB2E-0D771138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003" y="1700062"/>
            <a:ext cx="7887993" cy="37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950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11949</TotalTime>
  <Words>611</Words>
  <Application>Microsoft Macintosh PowerPoint</Application>
  <PresentationFormat>Grand écran</PresentationFormat>
  <Paragraphs>227</Paragraphs>
  <Slides>72</Slides>
  <Notes>72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81" baseType="lpstr">
      <vt:lpstr>Arial</vt:lpstr>
      <vt:lpstr>Bahnschrift Condensed</vt:lpstr>
      <vt:lpstr>Bahnschrift Light Condensed</vt:lpstr>
      <vt:lpstr>Bahnschrift SemiCondensed</vt:lpstr>
      <vt:lpstr>Calibri</vt:lpstr>
      <vt:lpstr>Calibri Light</vt:lpstr>
      <vt:lpstr>Titillium</vt:lpstr>
      <vt:lpstr>Titillium Regular Upright</vt:lpstr>
      <vt:lpstr>Thème Office</vt:lpstr>
      <vt:lpstr>Présentation PowerPoint</vt:lpstr>
      <vt:lpstr>Présentation PowerPoint</vt:lpstr>
      <vt:lpstr>Le software craftsmanship ?</vt:lpstr>
      <vt:lpstr>Présentation PowerPoint</vt:lpstr>
      <vt:lpstr>10 ans plus tard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Arthur Magne</cp:lastModifiedBy>
  <cp:revision>131</cp:revision>
  <cp:lastPrinted>2019-04-16T13:11:13Z</cp:lastPrinted>
  <dcterms:created xsi:type="dcterms:W3CDTF">2019-01-04T15:57:06Z</dcterms:created>
  <dcterms:modified xsi:type="dcterms:W3CDTF">2019-04-23T13:11:21Z</dcterms:modified>
</cp:coreProperties>
</file>